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70" r:id="rId4"/>
    <p:sldId id="271" r:id="rId5"/>
    <p:sldId id="269" r:id="rId6"/>
    <p:sldId id="258" r:id="rId7"/>
    <p:sldId id="272" r:id="rId8"/>
    <p:sldId id="268" r:id="rId9"/>
    <p:sldId id="267" r:id="rId10"/>
    <p:sldId id="262" r:id="rId11"/>
    <p:sldId id="263" r:id="rId12"/>
    <p:sldId id="260" r:id="rId13"/>
    <p:sldId id="259" r:id="rId14"/>
    <p:sldId id="264" r:id="rId15"/>
    <p:sldId id="261"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7B1"/>
    <a:srgbClr val="003D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30" autoAdjust="0"/>
  </p:normalViewPr>
  <p:slideViewPr>
    <p:cSldViewPr>
      <p:cViewPr varScale="1">
        <p:scale>
          <a:sx n="87" d="100"/>
          <a:sy n="87"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57200"/>
          </a:xfrm>
          <a:prstGeom prst="rect">
            <a:avLst/>
          </a:prstGeom>
        </p:spPr>
        <p:txBody>
          <a:bodyPr vert="horz" lIns="91430" tIns="45715" rIns="91430" bIns="45715" rtlCol="0"/>
          <a:lstStyle>
            <a:lvl1pPr algn="r">
              <a:defRPr sz="1200"/>
            </a:lvl1pPr>
          </a:lstStyle>
          <a:p>
            <a:fld id="{93F6724D-D8EF-2B40-A806-559B9DBB6286}" type="datetimeFigureOut">
              <a:rPr lang="en-US" smtClean="0"/>
              <a:pPr/>
              <a:t>12/10/2019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0" tIns="45715" rIns="91430" bIns="45715" rtlCol="0" anchor="b"/>
          <a:lstStyle>
            <a:lvl1pPr algn="r">
              <a:defRPr sz="1200"/>
            </a:lvl1pPr>
          </a:lstStyle>
          <a:p>
            <a:fld id="{C6AA05B7-B12B-3C48-8E48-F120C1FCDBB8}" type="slidenum">
              <a:rPr lang="en-US" smtClean="0"/>
              <a:pPr/>
              <a:t>‹#›</a:t>
            </a:fld>
            <a:endParaRPr lang="en-US"/>
          </a:p>
        </p:txBody>
      </p:sp>
    </p:spTree>
    <p:extLst>
      <p:ext uri="{BB962C8B-B14F-4D97-AF65-F5344CB8AC3E}">
        <p14:creationId xmlns:p14="http://schemas.microsoft.com/office/powerpoint/2010/main" val="1317869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0" tIns="45715" rIns="91430" bIns="45715" rtlCol="0"/>
          <a:lstStyle>
            <a:lvl1pPr algn="r">
              <a:defRPr sz="1200"/>
            </a:lvl1pPr>
          </a:lstStyle>
          <a:p>
            <a:fld id="{4286426E-D489-45D4-8337-30EF92B8F484}" type="datetimeFigureOut">
              <a:rPr lang="en-US" smtClean="0"/>
              <a:t>12/10/2019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0" tIns="45715" rIns="91430" bIns="45715"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4"/>
            <a:ext cx="2971800" cy="458787"/>
          </a:xfrm>
          <a:prstGeom prst="rect">
            <a:avLst/>
          </a:prstGeom>
        </p:spPr>
        <p:txBody>
          <a:bodyPr vert="horz" lIns="91430" tIns="45715" rIns="91430"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0" tIns="45715" rIns="91430" bIns="45715" rtlCol="0" anchor="b"/>
          <a:lstStyle>
            <a:lvl1pPr algn="r">
              <a:defRPr sz="1200"/>
            </a:lvl1pPr>
          </a:lstStyle>
          <a:p>
            <a:fld id="{EE75F8A7-4FB4-42B3-B745-80731A5F71CD}" type="slidenum">
              <a:rPr lang="en-US" smtClean="0"/>
              <a:t>‹#›</a:t>
            </a:fld>
            <a:endParaRPr lang="en-US"/>
          </a:p>
        </p:txBody>
      </p:sp>
    </p:spTree>
    <p:extLst>
      <p:ext uri="{BB962C8B-B14F-4D97-AF65-F5344CB8AC3E}">
        <p14:creationId xmlns:p14="http://schemas.microsoft.com/office/powerpoint/2010/main" val="2059915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5F8A7-4FB4-42B3-B745-80731A5F71CD}" type="slidenum">
              <a:rPr lang="en-US" smtClean="0"/>
              <a:t>2</a:t>
            </a:fld>
            <a:endParaRPr lang="en-US"/>
          </a:p>
        </p:txBody>
      </p:sp>
    </p:spTree>
    <p:extLst>
      <p:ext uri="{BB962C8B-B14F-4D97-AF65-F5344CB8AC3E}">
        <p14:creationId xmlns:p14="http://schemas.microsoft.com/office/powerpoint/2010/main" val="847291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5F8A7-4FB4-42B3-B745-80731A5F71CD}" type="slidenum">
              <a:rPr lang="en-US" smtClean="0"/>
              <a:t>3</a:t>
            </a:fld>
            <a:endParaRPr lang="en-US"/>
          </a:p>
        </p:txBody>
      </p:sp>
    </p:spTree>
    <p:extLst>
      <p:ext uri="{BB962C8B-B14F-4D97-AF65-F5344CB8AC3E}">
        <p14:creationId xmlns:p14="http://schemas.microsoft.com/office/powerpoint/2010/main" val="275789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75F8A7-4FB4-42B3-B745-80731A5F71CD}" type="slidenum">
              <a:rPr lang="en-US" smtClean="0"/>
              <a:t>4</a:t>
            </a:fld>
            <a:endParaRPr lang="en-US"/>
          </a:p>
        </p:txBody>
      </p:sp>
    </p:spTree>
    <p:extLst>
      <p:ext uri="{BB962C8B-B14F-4D97-AF65-F5344CB8AC3E}">
        <p14:creationId xmlns:p14="http://schemas.microsoft.com/office/powerpoint/2010/main" val="1860761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C95F84-3877-4F47-87CB-6657E1726DA8}"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54A220-FB80-43F3-8BE5-65131C563BB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10 x 6 Blue Background-01.png"/>
          <p:cNvPicPr>
            <a:picLocks noChangeAspect="1"/>
          </p:cNvPicPr>
          <p:nvPr userDrawn="1"/>
        </p:nvPicPr>
        <p:blipFill>
          <a:blip r:embed="rId13"/>
          <a:srcRect b="77778"/>
          <a:stretch>
            <a:fillRect/>
          </a:stretch>
        </p:blipFill>
        <p:spPr>
          <a:xfrm>
            <a:off x="-228600" y="-60960"/>
            <a:ext cx="9601200" cy="1280160"/>
          </a:xfrm>
          <a:prstGeom prst="rect">
            <a:avLst/>
          </a:prstGeom>
        </p:spPr>
      </p:pic>
      <p:sp>
        <p:nvSpPr>
          <p:cNvPr id="2" name="Title Placeholder 1"/>
          <p:cNvSpPr>
            <a:spLocks noGrp="1"/>
          </p:cNvSpPr>
          <p:nvPr>
            <p:ph type="title"/>
          </p:nvPr>
        </p:nvSpPr>
        <p:spPr>
          <a:xfrm>
            <a:off x="457200" y="0"/>
            <a:ext cx="8686800" cy="12192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95F84-3877-4F47-87CB-6657E1726DA8}" type="datetimeFigureOut">
              <a:rPr lang="en-US" smtClean="0"/>
              <a:pPr/>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4A220-FB80-43F3-8BE5-65131C563BBA}" type="slidenum">
              <a:rPr lang="en-US" smtClean="0"/>
              <a:pPr/>
              <a:t>‹#›</a:t>
            </a:fld>
            <a:endParaRPr lang="en-US"/>
          </a:p>
        </p:txBody>
      </p:sp>
      <p:pic>
        <p:nvPicPr>
          <p:cNvPr id="9" name="Picture 8" descr="GLSC Stay Curious Logo_White.png"/>
          <p:cNvPicPr>
            <a:picLocks noChangeAspect="1"/>
          </p:cNvPicPr>
          <p:nvPr userDrawn="1"/>
        </p:nvPicPr>
        <p:blipFill>
          <a:blip r:embed="rId14" cstate="print"/>
          <a:stretch>
            <a:fillRect/>
          </a:stretch>
        </p:blipFill>
        <p:spPr>
          <a:xfrm>
            <a:off x="6934200" y="300990"/>
            <a:ext cx="2057400" cy="6172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b="1" kern="1200" cap="all">
          <a:solidFill>
            <a:srgbClr val="0067B1"/>
          </a:solidFill>
          <a:latin typeface="Dosis"/>
          <a:ea typeface="+mj-ea"/>
          <a:cs typeface="Dosis"/>
        </a:defRPr>
      </a:lvl1pPr>
    </p:titleStyle>
    <p:bodyStyle>
      <a:lvl1pPr marL="342900" indent="-342900" algn="l" defTabSz="914400" rtl="0" eaLnBrk="1" latinLnBrk="0" hangingPunct="1">
        <a:spcBef>
          <a:spcPct val="20000"/>
        </a:spcBef>
        <a:buFont typeface="Arial" pitchFamily="34" charset="0"/>
        <a:buChar char="•"/>
        <a:defRPr sz="3200" b="0" i="0" kern="1200">
          <a:solidFill>
            <a:srgbClr val="0067B1"/>
          </a:solidFill>
          <a:latin typeface="Dosis SemiBold"/>
          <a:ea typeface="+mn-ea"/>
          <a:cs typeface="Dosis SemiBold"/>
        </a:defRPr>
      </a:lvl1pPr>
      <a:lvl2pPr marL="742950" indent="-285750" algn="l" defTabSz="914400" rtl="0" eaLnBrk="1" latinLnBrk="0" hangingPunct="1">
        <a:spcBef>
          <a:spcPct val="20000"/>
        </a:spcBef>
        <a:buFont typeface="Arial" pitchFamily="34" charset="0"/>
        <a:buChar char="–"/>
        <a:defRPr sz="2800" b="0" i="0" kern="1200">
          <a:solidFill>
            <a:srgbClr val="0067B1"/>
          </a:solidFill>
          <a:latin typeface="Dosis SemiBold"/>
          <a:ea typeface="+mn-ea"/>
          <a:cs typeface="Dosis SemiBold"/>
        </a:defRPr>
      </a:lvl2pPr>
      <a:lvl3pPr marL="1143000" indent="-228600" algn="l" defTabSz="914400" rtl="0" eaLnBrk="1" latinLnBrk="0" hangingPunct="1">
        <a:spcBef>
          <a:spcPct val="20000"/>
        </a:spcBef>
        <a:buFont typeface="Arial" pitchFamily="34" charset="0"/>
        <a:buChar char="•"/>
        <a:defRPr sz="2400" b="0" i="0" kern="1200">
          <a:solidFill>
            <a:srgbClr val="0067B1"/>
          </a:solidFill>
          <a:latin typeface="Dosis SemiBold"/>
          <a:ea typeface="+mn-ea"/>
          <a:cs typeface="Dosis SemiBold"/>
        </a:defRPr>
      </a:lvl3pPr>
      <a:lvl4pPr marL="1600200" indent="-228600" algn="l" defTabSz="914400" rtl="0" eaLnBrk="1" latinLnBrk="0" hangingPunct="1">
        <a:spcBef>
          <a:spcPct val="20000"/>
        </a:spcBef>
        <a:buFont typeface="Arial" pitchFamily="34" charset="0"/>
        <a:buChar char="–"/>
        <a:defRPr sz="2000" b="0" i="0" kern="1200">
          <a:solidFill>
            <a:srgbClr val="0067B1"/>
          </a:solidFill>
          <a:latin typeface="Dosis SemiBold"/>
          <a:ea typeface="+mn-ea"/>
          <a:cs typeface="Dosis SemiBold"/>
        </a:defRPr>
      </a:lvl4pPr>
      <a:lvl5pPr marL="2057400" indent="-228600" algn="l" defTabSz="914400" rtl="0" eaLnBrk="1" latinLnBrk="0" hangingPunct="1">
        <a:spcBef>
          <a:spcPct val="20000"/>
        </a:spcBef>
        <a:buFont typeface="Arial" pitchFamily="34" charset="0"/>
        <a:buChar char="»"/>
        <a:defRPr sz="2000" b="0" i="0" kern="1200">
          <a:solidFill>
            <a:srgbClr val="0067B1"/>
          </a:solidFill>
          <a:latin typeface="Dosis SemiBold"/>
          <a:ea typeface="+mn-ea"/>
          <a:cs typeface="Dosis SemiBold"/>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hyperlink" Target="mailto:TrivisonR@glsc.org" TargetMode="External"/><Relationship Id="rId2" Type="http://schemas.openxmlformats.org/officeDocument/2006/relationships/hyperlink" Target="mailto:BorrelliL@glsc.org" TargetMode="Externa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mailto:mwelte@levyrestaurant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4x14 Blue Background 2.jpg"/>
          <p:cNvPicPr>
            <a:picLocks noChangeAspect="1"/>
          </p:cNvPicPr>
          <p:nvPr/>
        </p:nvPicPr>
        <p:blipFill>
          <a:blip r:embed="rId2"/>
          <a:srcRect l="820" t="5739" b="20473"/>
          <a:stretch>
            <a:fillRect/>
          </a:stretch>
        </p:blipFill>
        <p:spPr>
          <a:xfrm>
            <a:off x="-76200" y="0"/>
            <a:ext cx="9220200" cy="6858000"/>
          </a:xfrm>
          <a:prstGeom prst="rect">
            <a:avLst/>
          </a:prstGeom>
        </p:spPr>
      </p:pic>
      <p:sp>
        <p:nvSpPr>
          <p:cNvPr id="8" name="Rectangle 7"/>
          <p:cNvSpPr/>
          <p:nvPr/>
        </p:nvSpPr>
        <p:spPr>
          <a:xfrm>
            <a:off x="-152400" y="3886200"/>
            <a:ext cx="9296400" cy="1295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0" y="3886200"/>
            <a:ext cx="9144000" cy="1295401"/>
          </a:xfrm>
        </p:spPr>
        <p:txBody>
          <a:bodyPr>
            <a:noAutofit/>
          </a:bodyPr>
          <a:lstStyle/>
          <a:p>
            <a:pPr algn="ctr"/>
            <a:r>
              <a:rPr lang="en-US" sz="5000" dirty="0" smtClean="0">
                <a:solidFill>
                  <a:schemeClr val="tx1"/>
                </a:solidFill>
                <a:latin typeface="Raleway" panose="020B0503030101060003" pitchFamily="34" charset="0"/>
              </a:rPr>
              <a:t>Museum Rentals</a:t>
            </a:r>
            <a:br>
              <a:rPr lang="en-US" sz="5000" dirty="0" smtClean="0">
                <a:solidFill>
                  <a:schemeClr val="tx1"/>
                </a:solidFill>
                <a:latin typeface="Raleway" panose="020B0503030101060003" pitchFamily="34" charset="0"/>
              </a:rPr>
            </a:br>
            <a:r>
              <a:rPr lang="en-US" sz="2400" dirty="0" smtClean="0">
                <a:solidFill>
                  <a:schemeClr val="tx1"/>
                </a:solidFill>
                <a:latin typeface="Raleway" panose="020B0503030101060003" pitchFamily="34" charset="0"/>
              </a:rPr>
              <a:t>Corporate | </a:t>
            </a:r>
            <a:r>
              <a:rPr lang="en-US" sz="2400" smtClean="0">
                <a:solidFill>
                  <a:schemeClr val="tx1"/>
                </a:solidFill>
                <a:latin typeface="Raleway" panose="020B0503030101060003" pitchFamily="34" charset="0"/>
              </a:rPr>
              <a:t>Social </a:t>
            </a:r>
            <a:endParaRPr lang="en-US" sz="2400" cap="all" dirty="0">
              <a:solidFill>
                <a:schemeClr val="tx1"/>
              </a:solidFill>
              <a:latin typeface="Raleway" panose="020B0503030101060003" pitchFamily="34" charset="0"/>
            </a:endParaRPr>
          </a:p>
        </p:txBody>
      </p:sp>
      <p:pic>
        <p:nvPicPr>
          <p:cNvPr id="7" name="Picture 6" descr="GLSC Stay Curious Logo_White.png"/>
          <p:cNvPicPr>
            <a:picLocks noChangeAspect="1"/>
          </p:cNvPicPr>
          <p:nvPr/>
        </p:nvPicPr>
        <p:blipFill>
          <a:blip r:embed="rId3"/>
          <a:stretch>
            <a:fillRect/>
          </a:stretch>
        </p:blipFill>
        <p:spPr>
          <a:xfrm>
            <a:off x="1676400" y="1343025"/>
            <a:ext cx="5778500" cy="17335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Nasa Glenn visitor center</a:t>
            </a:r>
            <a:endParaRPr lang="en-US" sz="2400" dirty="0">
              <a:solidFill>
                <a:schemeClr val="tx1"/>
              </a:solidFill>
              <a:latin typeface="Raleway" panose="020B0503030101060003" pitchFamily="34" charset="0"/>
            </a:endParaRPr>
          </a:p>
        </p:txBody>
      </p:sp>
      <p:pic>
        <p:nvPicPr>
          <p:cNvPr id="9" name="Content Placeholder 8" descr="IMG_0996.JPG"/>
          <p:cNvPicPr>
            <a:picLocks noGrp="1" noChangeAspect="1"/>
          </p:cNvPicPr>
          <p:nvPr>
            <p:ph idx="1"/>
          </p:nvPr>
        </p:nvPicPr>
        <p:blipFill>
          <a:blip r:embed="rId2" cstate="print"/>
          <a:stretch>
            <a:fillRect/>
          </a:stretch>
        </p:blipFill>
        <p:spPr>
          <a:xfrm>
            <a:off x="4815289" y="1355993"/>
            <a:ext cx="4064306" cy="2709537"/>
          </a:xfrm>
        </p:spPr>
      </p:pic>
      <p:pic>
        <p:nvPicPr>
          <p:cNvPr id="8" name="Picture 7" descr="040416_Special Events Photo Shoot-549.jpg"/>
          <p:cNvPicPr>
            <a:picLocks noChangeAspect="1"/>
          </p:cNvPicPr>
          <p:nvPr/>
        </p:nvPicPr>
        <p:blipFill>
          <a:blip r:embed="rId3" cstate="print"/>
          <a:stretch>
            <a:fillRect/>
          </a:stretch>
        </p:blipFill>
        <p:spPr>
          <a:xfrm>
            <a:off x="266699" y="1377720"/>
            <a:ext cx="4031715" cy="26878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8400" y="4202323"/>
            <a:ext cx="3865085" cy="257672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34"/>
            <a:ext cx="8686800" cy="1219200"/>
          </a:xfrm>
        </p:spPr>
        <p:txBody>
          <a:bodyPr>
            <a:normAutofit/>
          </a:bodyPr>
          <a:lstStyle/>
          <a:p>
            <a:r>
              <a:rPr lang="en-US" sz="2400" dirty="0" smtClean="0">
                <a:solidFill>
                  <a:schemeClr val="tx1"/>
                </a:solidFill>
                <a:latin typeface="Raleway" panose="020B0503030101060003" pitchFamily="34" charset="0"/>
              </a:rPr>
              <a:t>REINBERGER Auditorium /</a:t>
            </a:r>
            <a:br>
              <a:rPr lang="en-US" sz="2400" dirty="0" smtClean="0">
                <a:solidFill>
                  <a:schemeClr val="tx1"/>
                </a:solidFill>
                <a:latin typeface="Raleway" panose="020B0503030101060003" pitchFamily="34" charset="0"/>
              </a:rPr>
            </a:br>
            <a:r>
              <a:rPr lang="en-US" sz="2400" dirty="0" smtClean="0">
                <a:solidFill>
                  <a:schemeClr val="tx1"/>
                </a:solidFill>
                <a:latin typeface="Raleway" panose="020B0503030101060003" pitchFamily="34" charset="0"/>
              </a:rPr>
              <a:t>DOME Theater</a:t>
            </a:r>
            <a:endParaRPr lang="en-US" sz="2400" dirty="0">
              <a:solidFill>
                <a:schemeClr val="tx1"/>
              </a:solidFill>
              <a:latin typeface="Raleway" panose="020B0503030101060003" pitchFamily="34" charset="0"/>
            </a:endParaRPr>
          </a:p>
        </p:txBody>
      </p:sp>
      <p:pic>
        <p:nvPicPr>
          <p:cNvPr id="5" name="Picture 4" descr="2014-9-8, Explorys Medical (1).jpeg"/>
          <p:cNvPicPr>
            <a:picLocks noChangeAspect="1"/>
          </p:cNvPicPr>
          <p:nvPr/>
        </p:nvPicPr>
        <p:blipFill>
          <a:blip r:embed="rId2"/>
          <a:stretch>
            <a:fillRect/>
          </a:stretch>
        </p:blipFill>
        <p:spPr>
          <a:xfrm>
            <a:off x="4927350" y="1268124"/>
            <a:ext cx="3881438" cy="2721986"/>
          </a:xfrm>
          <a:prstGeom prst="rect">
            <a:avLst/>
          </a:prstGeom>
        </p:spPr>
      </p:pic>
      <p:pic>
        <p:nvPicPr>
          <p:cNvPr id="6" name="Picture 5" descr="2014-9-8, Explorys Medical (9).jpeg"/>
          <p:cNvPicPr>
            <a:picLocks noChangeAspect="1"/>
          </p:cNvPicPr>
          <p:nvPr/>
        </p:nvPicPr>
        <p:blipFill>
          <a:blip r:embed="rId3"/>
          <a:stretch>
            <a:fillRect/>
          </a:stretch>
        </p:blipFill>
        <p:spPr>
          <a:xfrm>
            <a:off x="4867271" y="4057648"/>
            <a:ext cx="3943353" cy="2628902"/>
          </a:xfrm>
          <a:prstGeom prst="rect">
            <a:avLst/>
          </a:prstGeom>
        </p:spPr>
      </p:pic>
      <p:pic>
        <p:nvPicPr>
          <p:cNvPr id="8" name="Picture 7" descr="Auditorium.jpg"/>
          <p:cNvPicPr>
            <a:picLocks noChangeAspect="1"/>
          </p:cNvPicPr>
          <p:nvPr/>
        </p:nvPicPr>
        <p:blipFill>
          <a:blip r:embed="rId4"/>
          <a:stretch>
            <a:fillRect/>
          </a:stretch>
        </p:blipFill>
        <p:spPr>
          <a:xfrm>
            <a:off x="685798" y="4057648"/>
            <a:ext cx="3592948" cy="2628902"/>
          </a:xfrm>
          <a:prstGeom prst="rect">
            <a:avLst/>
          </a:prstGeom>
        </p:spPr>
      </p:pic>
      <p:pic>
        <p:nvPicPr>
          <p:cNvPr id="7" name="Picture 6" descr="Auditorium remodel.jpg"/>
          <p:cNvPicPr>
            <a:picLocks noChangeAspect="1"/>
          </p:cNvPicPr>
          <p:nvPr/>
        </p:nvPicPr>
        <p:blipFill>
          <a:blip r:embed="rId5"/>
          <a:stretch>
            <a:fillRect/>
          </a:stretch>
        </p:blipFill>
        <p:spPr>
          <a:xfrm>
            <a:off x="685799" y="1295400"/>
            <a:ext cx="3592947" cy="269471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Level 1 Deck</a:t>
            </a:r>
            <a:endParaRPr lang="en-US" sz="2400" dirty="0">
              <a:solidFill>
                <a:schemeClr val="tx1"/>
              </a:solidFill>
              <a:latin typeface="Raleway" panose="020B0503030101060003" pitchFamily="34" charset="0"/>
            </a:endParaRPr>
          </a:p>
        </p:txBody>
      </p:sp>
      <p:pic>
        <p:nvPicPr>
          <p:cNvPr id="4" name="Picture 3" descr="Special Event_18, 7.15.11.JPG"/>
          <p:cNvPicPr>
            <a:picLocks noChangeAspect="1"/>
          </p:cNvPicPr>
          <p:nvPr/>
        </p:nvPicPr>
        <p:blipFill>
          <a:blip r:embed="rId2" cstate="print"/>
          <a:stretch>
            <a:fillRect/>
          </a:stretch>
        </p:blipFill>
        <p:spPr>
          <a:xfrm>
            <a:off x="6248400" y="1752600"/>
            <a:ext cx="2641309" cy="3962400"/>
          </a:xfrm>
          <a:prstGeom prst="rect">
            <a:avLst/>
          </a:prstGeom>
        </p:spPr>
      </p:pic>
      <p:pic>
        <p:nvPicPr>
          <p:cNvPr id="5" name="Picture 4" descr="Special Event_2, 7.15.11.JPG"/>
          <p:cNvPicPr>
            <a:picLocks noChangeAspect="1"/>
          </p:cNvPicPr>
          <p:nvPr/>
        </p:nvPicPr>
        <p:blipFill>
          <a:blip r:embed="rId3" cstate="print"/>
          <a:stretch>
            <a:fillRect/>
          </a:stretch>
        </p:blipFill>
        <p:spPr>
          <a:xfrm>
            <a:off x="228600" y="1752600"/>
            <a:ext cx="2636644" cy="4038600"/>
          </a:xfrm>
          <a:prstGeom prst="rect">
            <a:avLst/>
          </a:prstGeom>
        </p:spPr>
      </p:pic>
      <p:pic>
        <p:nvPicPr>
          <p:cNvPr id="6" name="Picture 5" descr="2014-9-13, Matt and Janine (2).jpg"/>
          <p:cNvPicPr>
            <a:picLocks noChangeAspect="1"/>
          </p:cNvPicPr>
          <p:nvPr/>
        </p:nvPicPr>
        <p:blipFill>
          <a:blip r:embed="rId4" cstate="print"/>
          <a:stretch>
            <a:fillRect/>
          </a:stretch>
        </p:blipFill>
        <p:spPr>
          <a:xfrm>
            <a:off x="3124200" y="4114800"/>
            <a:ext cx="2914922" cy="2218029"/>
          </a:xfrm>
          <a:prstGeom prst="rect">
            <a:avLst/>
          </a:prstGeom>
        </p:spPr>
      </p:pic>
      <p:pic>
        <p:nvPicPr>
          <p:cNvPr id="7" name="Picture 6" descr="IMG_2567.JPG"/>
          <p:cNvPicPr>
            <a:picLocks noChangeAspect="1"/>
          </p:cNvPicPr>
          <p:nvPr/>
        </p:nvPicPr>
        <p:blipFill>
          <a:blip r:embed="rId5" cstate="print"/>
          <a:stretch>
            <a:fillRect/>
          </a:stretch>
        </p:blipFill>
        <p:spPr>
          <a:xfrm>
            <a:off x="3124200" y="1828800"/>
            <a:ext cx="2857501" cy="20574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Mezzanine</a:t>
            </a:r>
            <a:endParaRPr lang="en-US" sz="2400" dirty="0">
              <a:solidFill>
                <a:schemeClr val="tx1"/>
              </a:solidFill>
              <a:latin typeface="Raleway" panose="020B0503030101060003" pitchFamily="34" charset="0"/>
            </a:endParaRPr>
          </a:p>
        </p:txBody>
      </p:sp>
      <p:pic>
        <p:nvPicPr>
          <p:cNvPr id="5" name="Picture 4" descr="Table Setting_5, 6.5.11.JPG"/>
          <p:cNvPicPr>
            <a:picLocks noChangeAspect="1"/>
          </p:cNvPicPr>
          <p:nvPr/>
        </p:nvPicPr>
        <p:blipFill>
          <a:blip r:embed="rId2" cstate="print"/>
          <a:stretch>
            <a:fillRect/>
          </a:stretch>
        </p:blipFill>
        <p:spPr>
          <a:xfrm>
            <a:off x="457200" y="1600200"/>
            <a:ext cx="3063498" cy="4564302"/>
          </a:xfrm>
          <a:prstGeom prst="rect">
            <a:avLst/>
          </a:prstGeom>
        </p:spPr>
      </p:pic>
      <p:pic>
        <p:nvPicPr>
          <p:cNvPr id="6" name="Picture 5" descr="Volunteer Lunch - Mezzanine 3 rev .jpg"/>
          <p:cNvPicPr>
            <a:picLocks noChangeAspect="1"/>
          </p:cNvPicPr>
          <p:nvPr/>
        </p:nvPicPr>
        <p:blipFill>
          <a:blip r:embed="rId3" cstate="print"/>
          <a:stretch>
            <a:fillRect/>
          </a:stretch>
        </p:blipFill>
        <p:spPr>
          <a:xfrm>
            <a:off x="4191000" y="2286000"/>
            <a:ext cx="4572000" cy="341656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Science Phenomena Exhibit</a:t>
            </a:r>
            <a:endParaRPr lang="en-US" sz="2400" dirty="0">
              <a:solidFill>
                <a:schemeClr val="tx1"/>
              </a:solidFill>
              <a:latin typeface="Raleway" panose="020B0503030101060003" pitchFamily="34" charset="0"/>
            </a:endParaRPr>
          </a:p>
        </p:txBody>
      </p:sp>
      <p:pic>
        <p:nvPicPr>
          <p:cNvPr id="4" name="Content Placeholder 3" descr="DMV_1247.jpg"/>
          <p:cNvPicPr>
            <a:picLocks noGrp="1" noChangeAspect="1"/>
          </p:cNvPicPr>
          <p:nvPr>
            <p:ph idx="1"/>
          </p:nvPr>
        </p:nvPicPr>
        <p:blipFill>
          <a:blip r:embed="rId2"/>
          <a:stretch>
            <a:fillRect/>
          </a:stretch>
        </p:blipFill>
        <p:spPr>
          <a:xfrm>
            <a:off x="533400" y="3886200"/>
            <a:ext cx="3776481" cy="2515195"/>
          </a:xfrm>
          <a:prstGeom prst="rect">
            <a:avLst/>
          </a:prstGeom>
        </p:spPr>
      </p:pic>
      <p:pic>
        <p:nvPicPr>
          <p:cNvPr id="5" name="Picture 4" descr="STATIC HAIR GIRL.jpg"/>
          <p:cNvPicPr>
            <a:picLocks noChangeAspect="1"/>
          </p:cNvPicPr>
          <p:nvPr/>
        </p:nvPicPr>
        <p:blipFill>
          <a:blip r:embed="rId3" cstate="print"/>
          <a:stretch>
            <a:fillRect/>
          </a:stretch>
        </p:blipFill>
        <p:spPr>
          <a:xfrm>
            <a:off x="1219200" y="1447800"/>
            <a:ext cx="2372713" cy="2179074"/>
          </a:xfrm>
          <a:prstGeom prst="rect">
            <a:avLst/>
          </a:prstGeom>
        </p:spPr>
      </p:pic>
      <p:pic>
        <p:nvPicPr>
          <p:cNvPr id="6" name="Picture 5" descr="040416_Special Events Photo Shoot-30.jpg"/>
          <p:cNvPicPr>
            <a:picLocks noChangeAspect="1"/>
          </p:cNvPicPr>
          <p:nvPr/>
        </p:nvPicPr>
        <p:blipFill>
          <a:blip r:embed="rId4" cstate="print"/>
          <a:stretch>
            <a:fillRect/>
          </a:stretch>
        </p:blipFill>
        <p:spPr>
          <a:xfrm>
            <a:off x="5155641" y="1447800"/>
            <a:ext cx="3320161" cy="4953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Bytes &amp; alcove</a:t>
            </a:r>
            <a:endParaRPr lang="en-US" sz="2400" dirty="0">
              <a:solidFill>
                <a:schemeClr val="tx1"/>
              </a:solidFill>
              <a:latin typeface="Raleway" panose="020B0503030101060003" pitchFamily="34" charset="0"/>
            </a:endParaRPr>
          </a:p>
        </p:txBody>
      </p:sp>
      <p:pic>
        <p:nvPicPr>
          <p:cNvPr id="5" name="Picture 4" descr="IMG_1159.JPG"/>
          <p:cNvPicPr>
            <a:picLocks noChangeAspect="1"/>
          </p:cNvPicPr>
          <p:nvPr/>
        </p:nvPicPr>
        <p:blipFill>
          <a:blip r:embed="rId2" cstate="print"/>
          <a:stretch>
            <a:fillRect/>
          </a:stretch>
        </p:blipFill>
        <p:spPr>
          <a:xfrm>
            <a:off x="457199" y="1422918"/>
            <a:ext cx="3770745" cy="2539482"/>
          </a:xfrm>
          <a:prstGeom prst="rect">
            <a:avLst/>
          </a:prstGeom>
        </p:spPr>
      </p:pic>
      <p:pic>
        <p:nvPicPr>
          <p:cNvPr id="6" name="Picture 5" descr="Bytes (3) copy.jpg"/>
          <p:cNvPicPr>
            <a:picLocks noChangeAspect="1"/>
          </p:cNvPicPr>
          <p:nvPr/>
        </p:nvPicPr>
        <p:blipFill>
          <a:blip r:embed="rId3" cstate="print"/>
          <a:stretch>
            <a:fillRect/>
          </a:stretch>
        </p:blipFill>
        <p:spPr>
          <a:xfrm>
            <a:off x="457200" y="4114798"/>
            <a:ext cx="3770744" cy="2590801"/>
          </a:xfrm>
          <a:prstGeom prst="rect">
            <a:avLst/>
          </a:prstGeom>
        </p:spPr>
      </p:pic>
      <p:pic>
        <p:nvPicPr>
          <p:cNvPr id="8" name="Picture 7" descr="2012-8-6, John Glenn (12).JPG"/>
          <p:cNvPicPr>
            <a:picLocks noChangeAspect="1"/>
          </p:cNvPicPr>
          <p:nvPr/>
        </p:nvPicPr>
        <p:blipFill>
          <a:blip r:embed="rId4" cstate="print"/>
          <a:stretch>
            <a:fillRect/>
          </a:stretch>
        </p:blipFill>
        <p:spPr>
          <a:xfrm>
            <a:off x="4803494" y="1392871"/>
            <a:ext cx="3740546" cy="2569529"/>
          </a:xfrm>
          <a:prstGeom prst="rect">
            <a:avLst/>
          </a:prstGeom>
        </p:spPr>
      </p:pic>
      <p:pic>
        <p:nvPicPr>
          <p:cNvPr id="7" name="Picture 6" descr="IMG_3458 - Copy.JPG"/>
          <p:cNvPicPr>
            <a:picLocks noChangeAspect="1"/>
          </p:cNvPicPr>
          <p:nvPr/>
        </p:nvPicPr>
        <p:blipFill>
          <a:blip r:embed="rId5" cstate="print"/>
          <a:stretch>
            <a:fillRect/>
          </a:stretch>
        </p:blipFill>
        <p:spPr>
          <a:xfrm>
            <a:off x="4803494" y="4114799"/>
            <a:ext cx="3769006" cy="25126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level 2 deck / Front Lawn</a:t>
            </a:r>
            <a:endParaRPr lang="en-US" sz="2400" dirty="0">
              <a:solidFill>
                <a:schemeClr val="tx1"/>
              </a:solidFill>
              <a:latin typeface="Raleway" panose="020B0503030101060003" pitchFamily="34" charset="0"/>
            </a:endParaRPr>
          </a:p>
        </p:txBody>
      </p:sp>
      <p:pic>
        <p:nvPicPr>
          <p:cNvPr id="4" name="Content Placeholder 3" descr="2013-6-9, Kidney Foundation Walk (6).jpg"/>
          <p:cNvPicPr>
            <a:picLocks noGrp="1" noChangeAspect="1"/>
          </p:cNvPicPr>
          <p:nvPr>
            <p:ph idx="1"/>
          </p:nvPr>
        </p:nvPicPr>
        <p:blipFill>
          <a:blip r:embed="rId2" cstate="print"/>
          <a:stretch>
            <a:fillRect/>
          </a:stretch>
        </p:blipFill>
        <p:spPr>
          <a:xfrm>
            <a:off x="4907713" y="4191000"/>
            <a:ext cx="3550487" cy="2489200"/>
          </a:xfrm>
        </p:spPr>
      </p:pic>
      <p:pic>
        <p:nvPicPr>
          <p:cNvPr id="8" name="Picture 7" descr="HW Walk tent front lawn.jpg"/>
          <p:cNvPicPr>
            <a:picLocks noChangeAspect="1"/>
          </p:cNvPicPr>
          <p:nvPr/>
        </p:nvPicPr>
        <p:blipFill>
          <a:blip r:embed="rId3"/>
          <a:stretch>
            <a:fillRect/>
          </a:stretch>
        </p:blipFill>
        <p:spPr>
          <a:xfrm>
            <a:off x="838200" y="4191000"/>
            <a:ext cx="3733800" cy="2489200"/>
          </a:xfrm>
          <a:prstGeom prst="rect">
            <a:avLst/>
          </a:prstGeom>
        </p:spPr>
      </p:pic>
      <p:pic>
        <p:nvPicPr>
          <p:cNvPr id="11" name="Picture 10" descr="2013-7-13, Heather and Scott.jpg"/>
          <p:cNvPicPr>
            <a:picLocks noChangeAspect="1"/>
          </p:cNvPicPr>
          <p:nvPr/>
        </p:nvPicPr>
        <p:blipFill>
          <a:blip r:embed="rId4" cstate="print"/>
          <a:stretch>
            <a:fillRect/>
          </a:stretch>
        </p:blipFill>
        <p:spPr>
          <a:xfrm>
            <a:off x="2438400" y="1371600"/>
            <a:ext cx="3971651" cy="270244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Contact information</a:t>
            </a:r>
            <a:endParaRPr lang="en-US" sz="2400" dirty="0">
              <a:solidFill>
                <a:schemeClr val="tx1"/>
              </a:solidFill>
              <a:latin typeface="Raleway" panose="020B0503030101060003" pitchFamily="34" charset="0"/>
            </a:endParaRPr>
          </a:p>
        </p:txBody>
      </p:sp>
      <p:sp>
        <p:nvSpPr>
          <p:cNvPr id="3" name="Content Placeholder 2"/>
          <p:cNvSpPr>
            <a:spLocks noGrp="1"/>
          </p:cNvSpPr>
          <p:nvPr>
            <p:ph idx="1"/>
          </p:nvPr>
        </p:nvSpPr>
        <p:spPr>
          <a:xfrm>
            <a:off x="152400" y="1217612"/>
            <a:ext cx="8229600" cy="5562600"/>
          </a:xfrm>
        </p:spPr>
        <p:txBody>
          <a:bodyPr>
            <a:normAutofit fontScale="70000" lnSpcReduction="20000"/>
          </a:bodyPr>
          <a:lstStyle/>
          <a:p>
            <a:pPr>
              <a:buNone/>
            </a:pPr>
            <a:endParaRPr lang="en-US" sz="1600" b="1" dirty="0" smtClean="0">
              <a:solidFill>
                <a:schemeClr val="tx1"/>
              </a:solidFill>
              <a:latin typeface="Raleway" panose="020B0503030101060003" pitchFamily="34" charset="0"/>
            </a:endParaRPr>
          </a:p>
          <a:p>
            <a:pPr>
              <a:buNone/>
            </a:pPr>
            <a:endParaRPr lang="en-US" sz="1600" b="1" dirty="0">
              <a:solidFill>
                <a:schemeClr val="tx1"/>
              </a:solidFill>
              <a:latin typeface="Raleway" panose="020B0503030101060003" pitchFamily="34" charset="0"/>
            </a:endParaRPr>
          </a:p>
          <a:p>
            <a:pPr>
              <a:buNone/>
            </a:pPr>
            <a:r>
              <a:rPr lang="en-US" sz="1600" b="1" dirty="0">
                <a:solidFill>
                  <a:schemeClr val="tx1"/>
                </a:solidFill>
                <a:latin typeface="Raleway" panose="020B0503030101060003" pitchFamily="34" charset="0"/>
              </a:rPr>
              <a:t>For questions about renting the Science </a:t>
            </a:r>
            <a:r>
              <a:rPr lang="en-US" sz="1600" b="1" dirty="0" smtClean="0">
                <a:solidFill>
                  <a:schemeClr val="tx1"/>
                </a:solidFill>
                <a:latin typeface="Raleway" panose="020B0503030101060003" pitchFamily="34" charset="0"/>
              </a:rPr>
              <a:t>Center</a:t>
            </a:r>
          </a:p>
          <a:p>
            <a:pPr>
              <a:buNone/>
            </a:pPr>
            <a:r>
              <a:rPr lang="en-US" sz="1600" b="1" dirty="0" smtClean="0">
                <a:solidFill>
                  <a:schemeClr val="tx1"/>
                </a:solidFill>
                <a:latin typeface="Raleway" panose="020B0503030101060003" pitchFamily="34" charset="0"/>
              </a:rPr>
              <a:t> </a:t>
            </a:r>
            <a:r>
              <a:rPr lang="en-US" sz="1600" b="1" dirty="0">
                <a:solidFill>
                  <a:schemeClr val="tx1"/>
                </a:solidFill>
                <a:latin typeface="Raleway" panose="020B0503030101060003" pitchFamily="34" charset="0"/>
              </a:rPr>
              <a:t>or to schedule </a:t>
            </a:r>
            <a:r>
              <a:rPr lang="en-US" sz="1600" b="1" dirty="0" smtClean="0">
                <a:solidFill>
                  <a:schemeClr val="tx1"/>
                </a:solidFill>
                <a:latin typeface="Raleway" panose="020B0503030101060003" pitchFamily="34" charset="0"/>
              </a:rPr>
              <a:t>a </a:t>
            </a:r>
            <a:r>
              <a:rPr lang="en-US" sz="1600" b="1" dirty="0">
                <a:solidFill>
                  <a:schemeClr val="tx1"/>
                </a:solidFill>
                <a:latin typeface="Raleway" panose="020B0503030101060003" pitchFamily="34" charset="0"/>
              </a:rPr>
              <a:t>tour contact</a:t>
            </a:r>
            <a:r>
              <a:rPr lang="en-US" sz="1600" dirty="0">
                <a:solidFill>
                  <a:schemeClr val="tx1"/>
                </a:solidFill>
                <a:latin typeface="Raleway" panose="020B0503030101060003" pitchFamily="34" charset="0"/>
              </a:rPr>
              <a:t>:</a:t>
            </a:r>
          </a:p>
          <a:p>
            <a:pPr>
              <a:buNone/>
            </a:pPr>
            <a:r>
              <a:rPr lang="en-US" sz="1600" dirty="0">
                <a:solidFill>
                  <a:schemeClr val="tx1"/>
                </a:solidFill>
                <a:latin typeface="Raleway" panose="020B0503030101060003" pitchFamily="34" charset="0"/>
              </a:rPr>
              <a:t> </a:t>
            </a:r>
          </a:p>
          <a:p>
            <a:pPr>
              <a:buNone/>
            </a:pPr>
            <a:r>
              <a:rPr lang="en-US" sz="1600" dirty="0" smtClean="0">
                <a:solidFill>
                  <a:schemeClr val="tx1"/>
                </a:solidFill>
                <a:latin typeface="Raleway" panose="020B0503030101060003" pitchFamily="34" charset="0"/>
              </a:rPr>
              <a:t>Linda Borelli</a:t>
            </a:r>
          </a:p>
          <a:p>
            <a:pPr>
              <a:buNone/>
            </a:pPr>
            <a:r>
              <a:rPr lang="en-US" sz="1600" dirty="0" smtClean="0">
                <a:solidFill>
                  <a:schemeClr val="tx1"/>
                </a:solidFill>
                <a:latin typeface="Raleway" panose="020B0503030101060003" pitchFamily="34" charset="0"/>
              </a:rPr>
              <a:t>Special Events Manager</a:t>
            </a:r>
            <a:endParaRPr lang="en-US" sz="1600" dirty="0">
              <a:solidFill>
                <a:schemeClr val="tx1"/>
              </a:solidFill>
              <a:latin typeface="Raleway" panose="020B0503030101060003" pitchFamily="34" charset="0"/>
            </a:endParaRPr>
          </a:p>
          <a:p>
            <a:pPr>
              <a:buNone/>
            </a:pPr>
            <a:r>
              <a:rPr lang="en-US" sz="1600" dirty="0">
                <a:solidFill>
                  <a:schemeClr val="tx1"/>
                </a:solidFill>
                <a:latin typeface="Raleway" panose="020B0503030101060003" pitchFamily="34" charset="0"/>
              </a:rPr>
              <a:t>Great Lakes Science Center</a:t>
            </a:r>
          </a:p>
          <a:p>
            <a:pPr>
              <a:buNone/>
            </a:pPr>
            <a:r>
              <a:rPr lang="en-US" sz="1600" dirty="0" smtClean="0">
                <a:solidFill>
                  <a:schemeClr val="tx1"/>
                </a:solidFill>
                <a:latin typeface="Raleway" panose="020B0503030101060003" pitchFamily="34" charset="0"/>
                <a:hlinkClick r:id="rId2"/>
              </a:rPr>
              <a:t>BorrelliL@glsc.org</a:t>
            </a:r>
            <a:endParaRPr lang="en-US" sz="1600" dirty="0" smtClean="0">
              <a:solidFill>
                <a:schemeClr val="tx1"/>
              </a:solidFill>
              <a:latin typeface="Raleway" panose="020B0503030101060003" pitchFamily="34" charset="0"/>
            </a:endParaRPr>
          </a:p>
          <a:p>
            <a:pPr>
              <a:buNone/>
            </a:pPr>
            <a:r>
              <a:rPr lang="en-US" sz="1600" dirty="0" smtClean="0">
                <a:solidFill>
                  <a:schemeClr val="tx1"/>
                </a:solidFill>
                <a:latin typeface="Raleway" panose="020B0503030101060003" pitchFamily="34" charset="0"/>
              </a:rPr>
              <a:t>216-696-4941</a:t>
            </a:r>
          </a:p>
          <a:p>
            <a:pPr>
              <a:buNone/>
            </a:pPr>
            <a:endParaRPr lang="en-US" sz="1600" dirty="0" smtClean="0">
              <a:solidFill>
                <a:schemeClr val="tx1"/>
              </a:solidFill>
              <a:latin typeface="Raleway" panose="020B0503030101060003" pitchFamily="34" charset="0"/>
            </a:endParaRPr>
          </a:p>
          <a:p>
            <a:pPr>
              <a:buNone/>
            </a:pPr>
            <a:r>
              <a:rPr lang="en-US" sz="1600" dirty="0" smtClean="0">
                <a:solidFill>
                  <a:schemeClr val="tx1"/>
                </a:solidFill>
                <a:latin typeface="Raleway" panose="020B0503030101060003" pitchFamily="34" charset="0"/>
              </a:rPr>
              <a:t>Becki Trivison</a:t>
            </a:r>
            <a:endParaRPr lang="en-US" sz="1600" dirty="0">
              <a:solidFill>
                <a:schemeClr val="tx1"/>
              </a:solidFill>
              <a:latin typeface="Raleway" panose="020B0503030101060003" pitchFamily="34" charset="0"/>
            </a:endParaRPr>
          </a:p>
          <a:p>
            <a:pPr>
              <a:buNone/>
            </a:pPr>
            <a:r>
              <a:rPr lang="en-US" sz="1600" dirty="0">
                <a:solidFill>
                  <a:schemeClr val="tx1"/>
                </a:solidFill>
                <a:latin typeface="Raleway" panose="020B0503030101060003" pitchFamily="34" charset="0"/>
              </a:rPr>
              <a:t>Special Events </a:t>
            </a:r>
            <a:r>
              <a:rPr lang="en-US" sz="1600" dirty="0" smtClean="0">
                <a:solidFill>
                  <a:schemeClr val="tx1"/>
                </a:solidFill>
                <a:latin typeface="Raleway" panose="020B0503030101060003" pitchFamily="34" charset="0"/>
              </a:rPr>
              <a:t>Assistant</a:t>
            </a:r>
            <a:endParaRPr lang="en-US" sz="1600" dirty="0">
              <a:solidFill>
                <a:schemeClr val="tx1"/>
              </a:solidFill>
              <a:latin typeface="Raleway" panose="020B0503030101060003" pitchFamily="34" charset="0"/>
            </a:endParaRPr>
          </a:p>
          <a:p>
            <a:pPr>
              <a:buNone/>
            </a:pPr>
            <a:r>
              <a:rPr lang="en-US" sz="1600" dirty="0">
                <a:solidFill>
                  <a:schemeClr val="tx1"/>
                </a:solidFill>
                <a:latin typeface="Raleway" panose="020B0503030101060003" pitchFamily="34" charset="0"/>
              </a:rPr>
              <a:t>Great Lakes Science Center</a:t>
            </a:r>
          </a:p>
          <a:p>
            <a:pPr>
              <a:buNone/>
            </a:pPr>
            <a:r>
              <a:rPr lang="en-US" sz="1600" dirty="0" smtClean="0">
                <a:solidFill>
                  <a:schemeClr val="tx1"/>
                </a:solidFill>
                <a:latin typeface="Raleway" panose="020B0503030101060003" pitchFamily="34" charset="0"/>
                <a:hlinkClick r:id="rId3"/>
              </a:rPr>
              <a:t>TrivisonR@glsc.org</a:t>
            </a:r>
            <a:endParaRPr lang="en-US" sz="1600" dirty="0" smtClean="0">
              <a:solidFill>
                <a:schemeClr val="tx1"/>
              </a:solidFill>
              <a:latin typeface="Raleway" panose="020B0503030101060003" pitchFamily="34" charset="0"/>
            </a:endParaRPr>
          </a:p>
          <a:p>
            <a:pPr>
              <a:buNone/>
            </a:pPr>
            <a:r>
              <a:rPr lang="en-US" sz="1600" dirty="0" smtClean="0">
                <a:solidFill>
                  <a:schemeClr val="tx1"/>
                </a:solidFill>
                <a:latin typeface="Raleway" panose="020B0503030101060003" pitchFamily="34" charset="0"/>
              </a:rPr>
              <a:t>216-696-2219</a:t>
            </a:r>
            <a:endParaRPr lang="en-US" sz="1600" dirty="0">
              <a:solidFill>
                <a:schemeClr val="tx1"/>
              </a:solidFill>
              <a:latin typeface="Raleway" panose="020B0503030101060003" pitchFamily="34" charset="0"/>
            </a:endParaRPr>
          </a:p>
          <a:p>
            <a:pPr>
              <a:buNone/>
            </a:pPr>
            <a:endParaRPr lang="en-US" sz="1600" dirty="0">
              <a:solidFill>
                <a:schemeClr val="tx1"/>
              </a:solidFill>
              <a:latin typeface="Raleway" panose="020B0503030101060003" pitchFamily="34" charset="0"/>
            </a:endParaRPr>
          </a:p>
          <a:p>
            <a:pPr>
              <a:buNone/>
            </a:pPr>
            <a:endParaRPr lang="en-US" sz="1600" dirty="0">
              <a:solidFill>
                <a:schemeClr val="tx1"/>
              </a:solidFill>
              <a:latin typeface="Raleway" panose="020B0503030101060003" pitchFamily="34" charset="0"/>
            </a:endParaRPr>
          </a:p>
          <a:p>
            <a:pPr>
              <a:buNone/>
            </a:pPr>
            <a:r>
              <a:rPr lang="en-US" sz="1600" b="1" dirty="0">
                <a:solidFill>
                  <a:schemeClr val="tx1"/>
                </a:solidFill>
                <a:latin typeface="Raleway" panose="020B0503030101060003" pitchFamily="34" charset="0"/>
              </a:rPr>
              <a:t>For questions about catering contact</a:t>
            </a:r>
            <a:r>
              <a:rPr lang="en-US" sz="1600" dirty="0">
                <a:solidFill>
                  <a:schemeClr val="tx1"/>
                </a:solidFill>
                <a:latin typeface="Raleway" panose="020B0503030101060003" pitchFamily="34" charset="0"/>
              </a:rPr>
              <a:t>:</a:t>
            </a:r>
          </a:p>
          <a:p>
            <a:pPr>
              <a:buNone/>
            </a:pPr>
            <a:r>
              <a:rPr lang="en-US" sz="1600" dirty="0">
                <a:solidFill>
                  <a:schemeClr val="tx1"/>
                </a:solidFill>
                <a:latin typeface="Raleway" panose="020B0503030101060003" pitchFamily="34" charset="0"/>
              </a:rPr>
              <a:t> </a:t>
            </a:r>
          </a:p>
          <a:p>
            <a:pPr>
              <a:buNone/>
            </a:pPr>
            <a:r>
              <a:rPr lang="en-US" sz="1600" dirty="0" smtClean="0">
                <a:solidFill>
                  <a:schemeClr val="tx1"/>
                </a:solidFill>
                <a:latin typeface="Raleway" panose="020B0503030101060003" pitchFamily="34" charset="0"/>
              </a:rPr>
              <a:t>Meghan </a:t>
            </a:r>
            <a:r>
              <a:rPr lang="en-US" sz="1600" dirty="0" err="1" smtClean="0">
                <a:solidFill>
                  <a:schemeClr val="tx1"/>
                </a:solidFill>
                <a:latin typeface="Raleway" panose="020B0503030101060003" pitchFamily="34" charset="0"/>
              </a:rPr>
              <a:t>Welte</a:t>
            </a:r>
            <a:endParaRPr lang="en-US" sz="1600" dirty="0" smtClean="0">
              <a:solidFill>
                <a:schemeClr val="tx1"/>
              </a:solidFill>
              <a:latin typeface="Raleway" panose="020B0503030101060003" pitchFamily="34" charset="0"/>
            </a:endParaRPr>
          </a:p>
          <a:p>
            <a:pPr>
              <a:buNone/>
            </a:pPr>
            <a:r>
              <a:rPr lang="en-US" sz="1600" dirty="0" smtClean="0">
                <a:solidFill>
                  <a:schemeClr val="tx1"/>
                </a:solidFill>
                <a:latin typeface="Raleway" panose="020B0503030101060003" pitchFamily="34" charset="0"/>
              </a:rPr>
              <a:t>Catering Sales Manager</a:t>
            </a:r>
            <a:endParaRPr lang="en-US" sz="1600" dirty="0">
              <a:solidFill>
                <a:schemeClr val="tx1"/>
              </a:solidFill>
              <a:latin typeface="Raleway" panose="020B0503030101060003" pitchFamily="34" charset="0"/>
            </a:endParaRPr>
          </a:p>
          <a:p>
            <a:pPr>
              <a:buNone/>
            </a:pPr>
            <a:r>
              <a:rPr lang="en-US" sz="1600" dirty="0">
                <a:solidFill>
                  <a:schemeClr val="tx1"/>
                </a:solidFill>
                <a:latin typeface="Raleway" panose="020B0503030101060003" pitchFamily="34" charset="0"/>
              </a:rPr>
              <a:t>Levy Restaurants at Great Lakes Science Center</a:t>
            </a:r>
          </a:p>
          <a:p>
            <a:pPr>
              <a:buNone/>
            </a:pPr>
            <a:r>
              <a:rPr lang="en-US" sz="1500" u="sng" dirty="0">
                <a:latin typeface="Raleway" panose="020B0503030101060003"/>
                <a:hlinkClick r:id="rId4"/>
              </a:rPr>
              <a:t>m</a:t>
            </a:r>
            <a:r>
              <a:rPr lang="en-US" sz="1500" u="sng" dirty="0" smtClean="0">
                <a:latin typeface="Raleway" panose="020B0503030101060003"/>
                <a:hlinkClick r:id="rId4"/>
              </a:rPr>
              <a:t>welte@levyrestaurants.com</a:t>
            </a:r>
            <a:endParaRPr lang="en-US" sz="1500" u="sng" dirty="0" smtClean="0">
              <a:latin typeface="Raleway" panose="020B0503030101060003"/>
            </a:endParaRPr>
          </a:p>
          <a:p>
            <a:pPr>
              <a:buNone/>
            </a:pPr>
            <a:r>
              <a:rPr lang="en-US" sz="1600" smtClean="0">
                <a:solidFill>
                  <a:schemeClr val="tx1"/>
                </a:solidFill>
                <a:latin typeface="Raleway" panose="020B0503030101060003" pitchFamily="34" charset="0"/>
              </a:rPr>
              <a:t>216-696-4481                                 </a:t>
            </a:r>
            <a:endParaRPr lang="en-US" sz="1600" dirty="0" smtClean="0">
              <a:solidFill>
                <a:schemeClr val="tx1"/>
              </a:solidFill>
              <a:latin typeface="Raleway" panose="020B0503030101060003" pitchFamily="34" charset="0"/>
            </a:endParaRPr>
          </a:p>
          <a:p>
            <a:pPr>
              <a:buNone/>
            </a:pPr>
            <a:endParaRPr lang="en-US" sz="1600" b="1" dirty="0" smtClean="0">
              <a:solidFill>
                <a:schemeClr val="tx1"/>
              </a:solidFill>
              <a:latin typeface="Raleway" panose="020B0503030101060003" pitchFamily="34" charset="0"/>
            </a:endParaRPr>
          </a:p>
          <a:p>
            <a:pPr>
              <a:buNone/>
            </a:pPr>
            <a:endParaRPr lang="en-US" sz="1600" b="1" dirty="0" smtClean="0">
              <a:solidFill>
                <a:schemeClr val="tx1"/>
              </a:solidFill>
              <a:latin typeface="Raleway" panose="020B0503030101060003" pitchFamily="34" charset="0"/>
            </a:endParaRPr>
          </a:p>
          <a:p>
            <a:pPr>
              <a:buNone/>
            </a:pPr>
            <a:r>
              <a:rPr lang="en-US" sz="1600" b="1" dirty="0" smtClean="0">
                <a:solidFill>
                  <a:schemeClr val="tx1"/>
                </a:solidFill>
                <a:latin typeface="Raleway" panose="020B0503030101060003" pitchFamily="34" charset="0"/>
              </a:rPr>
              <a:t>Great Lakes Science Center</a:t>
            </a:r>
          </a:p>
          <a:p>
            <a:pPr>
              <a:buNone/>
            </a:pPr>
            <a:r>
              <a:rPr lang="en-US" sz="1600" dirty="0" smtClean="0">
                <a:solidFill>
                  <a:schemeClr val="tx1"/>
                </a:solidFill>
                <a:latin typeface="Raleway" panose="020B0503030101060003" pitchFamily="34" charset="0"/>
              </a:rPr>
              <a:t>601 </a:t>
            </a:r>
            <a:r>
              <a:rPr lang="en-US" sz="1600" dirty="0" err="1" smtClean="0">
                <a:solidFill>
                  <a:schemeClr val="tx1"/>
                </a:solidFill>
                <a:latin typeface="Raleway" panose="020B0503030101060003" pitchFamily="34" charset="0"/>
              </a:rPr>
              <a:t>Erieside</a:t>
            </a:r>
            <a:r>
              <a:rPr lang="en-US" sz="1600" dirty="0" smtClean="0">
                <a:solidFill>
                  <a:schemeClr val="tx1"/>
                </a:solidFill>
                <a:latin typeface="Raleway" panose="020B0503030101060003" pitchFamily="34" charset="0"/>
              </a:rPr>
              <a:t> Ave</a:t>
            </a:r>
          </a:p>
          <a:p>
            <a:pPr>
              <a:buNone/>
            </a:pPr>
            <a:r>
              <a:rPr lang="en-US" sz="1600" dirty="0" smtClean="0">
                <a:solidFill>
                  <a:schemeClr val="tx1"/>
                </a:solidFill>
                <a:latin typeface="Raleway" panose="020B0503030101060003" pitchFamily="34" charset="0"/>
              </a:rPr>
              <a:t>Cleveland , OH 44114</a:t>
            </a:r>
          </a:p>
          <a:p>
            <a:pPr>
              <a:buNone/>
            </a:pPr>
            <a:r>
              <a:rPr lang="en-US" sz="1600" b="1" dirty="0" smtClean="0">
                <a:solidFill>
                  <a:schemeClr val="tx1"/>
                </a:solidFill>
                <a:latin typeface="Raleway" panose="020B0503030101060003" pitchFamily="34" charset="0"/>
              </a:rPr>
              <a:t>GreatScience.com</a:t>
            </a:r>
          </a:p>
          <a:p>
            <a:pPr>
              <a:buNone/>
            </a:pPr>
            <a:endParaRPr lang="en-US" sz="1600" dirty="0" smtClean="0">
              <a:latin typeface="Dosis" pitchFamily="2" charset="0"/>
            </a:endParaRPr>
          </a:p>
        </p:txBody>
      </p:sp>
      <p:pic>
        <p:nvPicPr>
          <p:cNvPr id="4" name="Picture 3" descr="R:\Special Events\Photos\ISES 2015 pre-party\Prom Outside 1.jpg"/>
          <p:cNvPicPr/>
          <p:nvPr/>
        </p:nvPicPr>
        <p:blipFill>
          <a:blip r:embed="rId5" cstate="print"/>
          <a:srcRect/>
          <a:stretch>
            <a:fillRect/>
          </a:stretch>
        </p:blipFill>
        <p:spPr bwMode="auto">
          <a:xfrm>
            <a:off x="5638800" y="1447800"/>
            <a:ext cx="2873375" cy="5102225"/>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chemeClr val="tx1"/>
                </a:solidFill>
                <a:latin typeface="Raleway" panose="020B0503030101060003" pitchFamily="34" charset="0"/>
              </a:rPr>
              <a:t>Event rentals </a:t>
            </a:r>
            <a:endParaRPr lang="en-US" sz="2400" dirty="0">
              <a:solidFill>
                <a:schemeClr val="tx1"/>
              </a:solidFill>
              <a:latin typeface="Raleway" panose="020B0503030101060003" pitchFamily="34" charset="0"/>
            </a:endParaRPr>
          </a:p>
        </p:txBody>
      </p:sp>
      <p:sp>
        <p:nvSpPr>
          <p:cNvPr id="11" name="Rectangle 10"/>
          <p:cNvSpPr/>
          <p:nvPr/>
        </p:nvSpPr>
        <p:spPr>
          <a:xfrm>
            <a:off x="0" y="1234807"/>
            <a:ext cx="3962400" cy="5786199"/>
          </a:xfrm>
          <a:prstGeom prst="rect">
            <a:avLst/>
          </a:prstGeom>
          <a:noFill/>
          <a:ln>
            <a:noFill/>
          </a:ln>
        </p:spPr>
        <p:txBody>
          <a:bodyPr wrap="square">
            <a:spAutoFit/>
          </a:bodyPr>
          <a:lstStyle/>
          <a:p>
            <a:pPr algn="ctr">
              <a:spcBef>
                <a:spcPts val="0"/>
              </a:spcBef>
              <a:buNone/>
            </a:pPr>
            <a:r>
              <a:rPr lang="en-US" sz="2400" b="1" dirty="0" smtClean="0">
                <a:latin typeface="Raleway" panose="020B0503030101060003" pitchFamily="34" charset="0"/>
              </a:rPr>
              <a:t>Great Lakes</a:t>
            </a:r>
          </a:p>
          <a:p>
            <a:pPr algn="ctr">
              <a:spcBef>
                <a:spcPts val="0"/>
              </a:spcBef>
              <a:buNone/>
            </a:pPr>
            <a:r>
              <a:rPr lang="en-US" sz="2400" b="1" dirty="0" smtClean="0">
                <a:latin typeface="Raleway" panose="020B0503030101060003" pitchFamily="34" charset="0"/>
              </a:rPr>
              <a:t> Science Center</a:t>
            </a:r>
            <a:endParaRPr lang="en-US" sz="2400" dirty="0" smtClean="0">
              <a:latin typeface="Raleway" panose="020B0503030101060003" pitchFamily="34" charset="0"/>
            </a:endParaRPr>
          </a:p>
          <a:p>
            <a:pPr algn="ctr">
              <a:spcBef>
                <a:spcPts val="0"/>
              </a:spcBef>
              <a:buNone/>
            </a:pPr>
            <a:r>
              <a:rPr lang="en-US" dirty="0" smtClean="0">
                <a:latin typeface="Raleway" panose="020B0503030101060003" pitchFamily="34" charset="0"/>
              </a:rPr>
              <a:t> </a:t>
            </a:r>
          </a:p>
          <a:p>
            <a:pPr lvl="1">
              <a:spcBef>
                <a:spcPts val="0"/>
              </a:spcBef>
              <a:buNone/>
            </a:pPr>
            <a:r>
              <a:rPr lang="en-US" sz="1400" dirty="0" smtClean="0">
                <a:latin typeface="Raleway" panose="020B0503030101060003" pitchFamily="34" charset="0"/>
              </a:rPr>
              <a:t>From a magnificent celebration to an intimate gathering, enjoy the best views of downtown Cleveland and Lake Erie from any of the museum’s spacious floors, exhibits or outdoor decks.</a:t>
            </a:r>
          </a:p>
          <a:p>
            <a:pPr lvl="1">
              <a:spcBef>
                <a:spcPts val="0"/>
              </a:spcBef>
              <a:buNone/>
            </a:pPr>
            <a:endParaRPr lang="en-US" sz="1000" dirty="0" smtClean="0">
              <a:latin typeface="Raleway" panose="020B0503030101060003" pitchFamily="34" charset="0"/>
            </a:endParaRPr>
          </a:p>
          <a:p>
            <a:pPr lvl="1">
              <a:spcBef>
                <a:spcPts val="0"/>
              </a:spcBef>
              <a:buNone/>
            </a:pPr>
            <a:r>
              <a:rPr lang="en-US" sz="1400" dirty="0" smtClean="0">
                <a:latin typeface="Raleway" panose="020B0503030101060003" pitchFamily="34" charset="0"/>
              </a:rPr>
              <a:t>Rent the full museum or by floor. Event space is available for daytime and evening events. Guests will be entertained for hours as they explore one of our three interactive exhibit spaces! </a:t>
            </a:r>
          </a:p>
          <a:p>
            <a:pPr lvl="1">
              <a:spcBef>
                <a:spcPts val="0"/>
              </a:spcBef>
              <a:buNone/>
            </a:pPr>
            <a:endParaRPr lang="en-US" sz="1400" dirty="0" smtClean="0">
              <a:latin typeface="Raleway" panose="020B0503030101060003" pitchFamily="34" charset="0"/>
            </a:endParaRPr>
          </a:p>
          <a:p>
            <a:pPr lvl="1">
              <a:spcBef>
                <a:spcPts val="0"/>
              </a:spcBef>
              <a:buNone/>
            </a:pPr>
            <a:r>
              <a:rPr lang="en-US" sz="1400" dirty="0" smtClean="0">
                <a:latin typeface="Raleway" panose="020B0503030101060003" pitchFamily="34" charset="0"/>
              </a:rPr>
              <a:t>Convenient parking is available in  the museum’s attached garage and included with evening rentals or offered at a discounted rate for daytime events! </a:t>
            </a:r>
          </a:p>
          <a:p>
            <a:pPr lvl="1">
              <a:spcBef>
                <a:spcPts val="0"/>
              </a:spcBef>
              <a:buNone/>
            </a:pPr>
            <a:endParaRPr lang="en-US" sz="1400" dirty="0">
              <a:latin typeface="Raleway" panose="020B0503030101060003" pitchFamily="34" charset="0"/>
            </a:endParaRPr>
          </a:p>
          <a:p>
            <a:pPr lvl="1">
              <a:spcBef>
                <a:spcPts val="0"/>
              </a:spcBef>
              <a:buNone/>
            </a:pPr>
            <a:r>
              <a:rPr lang="en-US" sz="1400" dirty="0" smtClean="0">
                <a:latin typeface="Raleway" panose="020B0503030101060003" pitchFamily="34" charset="0"/>
              </a:rPr>
              <a:t>Contact the Sales &amp; Special Events Manager for more details.</a:t>
            </a:r>
          </a:p>
          <a:p>
            <a:pPr lvl="1">
              <a:spcBef>
                <a:spcPts val="0"/>
              </a:spcBef>
              <a:buNone/>
            </a:pPr>
            <a:endParaRPr lang="en-US" sz="1000" b="1" dirty="0" smtClean="0">
              <a:latin typeface="Raleway" panose="020B0503030101060003" pitchFamily="34" charset="0"/>
            </a:endParaRPr>
          </a:p>
          <a:p>
            <a:pPr algn="ctr">
              <a:spcBef>
                <a:spcPts val="0"/>
              </a:spcBef>
              <a:buNone/>
            </a:pPr>
            <a:r>
              <a:rPr lang="en-US" dirty="0" smtClean="0">
                <a:solidFill>
                  <a:srgbClr val="0067B1"/>
                </a:solidFill>
              </a:rPr>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1447800"/>
            <a:ext cx="3438912" cy="51549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chemeClr val="tx1"/>
                </a:solidFill>
                <a:latin typeface="Raleway" panose="020B0503030101060003" pitchFamily="34" charset="0"/>
              </a:rPr>
              <a:t>Event spaces </a:t>
            </a:r>
            <a:endParaRPr lang="en-US" sz="2400" dirty="0">
              <a:solidFill>
                <a:schemeClr val="tx1"/>
              </a:solidFill>
              <a:latin typeface="Raleway" panose="020B0503030101060003"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53100201"/>
              </p:ext>
            </p:extLst>
          </p:nvPr>
        </p:nvGraphicFramePr>
        <p:xfrm>
          <a:off x="304800" y="1219200"/>
          <a:ext cx="8382000" cy="5428887"/>
        </p:xfrm>
        <a:graphic>
          <a:graphicData uri="http://schemas.openxmlformats.org/drawingml/2006/table">
            <a:tbl>
              <a:tblPr/>
              <a:tblGrid>
                <a:gridCol w="2271964"/>
                <a:gridCol w="814564"/>
                <a:gridCol w="829404"/>
                <a:gridCol w="1310889"/>
                <a:gridCol w="1310889"/>
                <a:gridCol w="1844290"/>
              </a:tblGrid>
              <a:tr h="364330">
                <a:tc gridSpan="6">
                  <a:txBody>
                    <a:bodyPr/>
                    <a:lstStyle/>
                    <a:p>
                      <a:pPr marL="0" marR="0" algn="l">
                        <a:spcBef>
                          <a:spcPts val="0"/>
                        </a:spcBef>
                        <a:spcAft>
                          <a:spcPts val="0"/>
                        </a:spcAft>
                      </a:pPr>
                      <a:endParaRPr lang="en-US" sz="1800" b="1"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900" b="1" i="1" baseline="0" dirty="0" smtClean="0">
                          <a:solidFill>
                            <a:schemeClr val="tx1"/>
                          </a:solidFill>
                          <a:latin typeface="Raleway" panose="020B0503030101060003" pitchFamily="34" charset="0"/>
                          <a:ea typeface="Calibri"/>
                          <a:cs typeface="Times New Roman"/>
                        </a:rPr>
                        <a:t>(Pricing subject to change)</a:t>
                      </a:r>
                      <a:endParaRPr lang="en-US" sz="900" b="1" i="1"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pPr marL="0" marR="0" algn="ctr">
                        <a:spcBef>
                          <a:spcPts val="0"/>
                        </a:spcBef>
                        <a:spcAft>
                          <a:spcPts val="0"/>
                        </a:spcAft>
                      </a:pPr>
                      <a:endParaRPr lang="en-US" sz="1200" b="1" dirty="0">
                        <a:solidFill>
                          <a:schemeClr val="tx1"/>
                        </a:solidFill>
                        <a:latin typeface="Calibri"/>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endParaRPr lang="en-US"/>
                    </a:p>
                  </a:txBody>
                  <a:tcPr/>
                </a:tc>
                <a:tc hMerge="1">
                  <a:txBody>
                    <a:bodyPr/>
                    <a:lstStyle/>
                    <a:p>
                      <a:pPr marL="0" marR="0" algn="ctr">
                        <a:spcBef>
                          <a:spcPts val="0"/>
                        </a:spcBef>
                        <a:spcAft>
                          <a:spcPts val="0"/>
                        </a:spcAft>
                      </a:pPr>
                      <a:endParaRPr lang="en-US" sz="1200" b="1" dirty="0">
                        <a:solidFill>
                          <a:schemeClr val="tx1"/>
                        </a:solidFill>
                        <a:latin typeface="Calibri"/>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pPr marL="0" marR="0" algn="ctr">
                        <a:spcBef>
                          <a:spcPts val="0"/>
                        </a:spcBef>
                        <a:spcAft>
                          <a:spcPts val="0"/>
                        </a:spcAft>
                      </a:pPr>
                      <a:endParaRPr lang="en-US" sz="1800" b="1"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c hMerge="1">
                  <a:txBody>
                    <a:bodyPr/>
                    <a:lstStyle/>
                    <a:p>
                      <a:pPr marL="0" marR="0" algn="ctr">
                        <a:spcBef>
                          <a:spcPts val="0"/>
                        </a:spcBef>
                        <a:spcAft>
                          <a:spcPts val="0"/>
                        </a:spcAft>
                      </a:pPr>
                      <a:endParaRPr lang="en-US" sz="1800" b="1"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noFill/>
                  </a:tcPr>
                </a:tc>
              </a:tr>
              <a:tr h="438877">
                <a:tc>
                  <a:txBody>
                    <a:bodyPr/>
                    <a:lstStyle/>
                    <a:p>
                      <a:pPr marL="0" marR="0" algn="ctr">
                        <a:spcBef>
                          <a:spcPts val="0"/>
                        </a:spcBef>
                        <a:spcAft>
                          <a:spcPts val="0"/>
                        </a:spcAft>
                      </a:pPr>
                      <a:endParaRPr lang="en-US" sz="1000" b="1"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Rental </a:t>
                      </a:r>
                      <a:r>
                        <a:rPr lang="en-US" sz="1000" b="1" dirty="0">
                          <a:solidFill>
                            <a:schemeClr val="tx1"/>
                          </a:solidFill>
                          <a:latin typeface="Raleway" panose="020B0503030101060003" pitchFamily="34" charset="0"/>
                          <a:ea typeface="Calibri"/>
                          <a:cs typeface="Times New Roman"/>
                        </a:rPr>
                        <a:t>Space</a:t>
                      </a: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b="1"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Banquet</a:t>
                      </a:r>
                      <a:endParaRPr lang="en-US" sz="1000" b="1"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b="1"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Theater </a:t>
                      </a:r>
                      <a:r>
                        <a:rPr lang="en-US" sz="1000" b="1" dirty="0">
                          <a:solidFill>
                            <a:schemeClr val="tx1"/>
                          </a:solidFill>
                          <a:latin typeface="Raleway" panose="020B0503030101060003" pitchFamily="34" charset="0"/>
                          <a:ea typeface="Calibri"/>
                          <a:cs typeface="Times New Roman"/>
                        </a:rPr>
                        <a:t>Style</a:t>
                      </a: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b="1"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Reception</a:t>
                      </a:r>
                      <a:endParaRPr lang="en-US" sz="1000" b="1"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Daytime</a:t>
                      </a:r>
                    </a:p>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Monday</a:t>
                      </a:r>
                      <a:r>
                        <a:rPr lang="en-US" sz="1000" b="1" baseline="0" dirty="0" smtClean="0">
                          <a:solidFill>
                            <a:schemeClr val="tx1"/>
                          </a:solidFill>
                          <a:latin typeface="Raleway" panose="020B0503030101060003" pitchFamily="34" charset="0"/>
                          <a:ea typeface="Calibri"/>
                          <a:cs typeface="Times New Roman"/>
                        </a:rPr>
                        <a:t> - Friday</a:t>
                      </a:r>
                      <a:endParaRPr lang="en-US" sz="1000" b="1"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Evening</a:t>
                      </a:r>
                    </a:p>
                    <a:p>
                      <a:pPr marL="0" marR="0" algn="ctr">
                        <a:spcBef>
                          <a:spcPts val="0"/>
                        </a:spcBef>
                        <a:spcAft>
                          <a:spcPts val="0"/>
                        </a:spcAft>
                      </a:pPr>
                      <a:r>
                        <a:rPr lang="en-US" sz="1000" b="1" dirty="0" smtClean="0">
                          <a:solidFill>
                            <a:schemeClr val="tx1"/>
                          </a:solidFill>
                          <a:latin typeface="Raleway" panose="020B0503030101060003" pitchFamily="34" charset="0"/>
                          <a:ea typeface="Calibri"/>
                          <a:cs typeface="Times New Roman"/>
                        </a:rPr>
                        <a:t>Sunday-Thursday</a:t>
                      </a:r>
                      <a:r>
                        <a:rPr lang="en-US" sz="1000" b="1" baseline="0" dirty="0" smtClean="0">
                          <a:solidFill>
                            <a:schemeClr val="tx1"/>
                          </a:solidFill>
                          <a:latin typeface="Raleway" panose="020B0503030101060003" pitchFamily="34" charset="0"/>
                          <a:ea typeface="Calibri"/>
                          <a:cs typeface="Times New Roman"/>
                        </a:rPr>
                        <a:t> /</a:t>
                      </a:r>
                    </a:p>
                    <a:p>
                      <a:pPr marL="0" marR="0" algn="ctr">
                        <a:spcBef>
                          <a:spcPts val="0"/>
                        </a:spcBef>
                        <a:spcAft>
                          <a:spcPts val="0"/>
                        </a:spcAft>
                      </a:pPr>
                      <a:r>
                        <a:rPr lang="en-US" sz="1000" b="1" baseline="0" dirty="0" smtClean="0">
                          <a:solidFill>
                            <a:schemeClr val="tx1"/>
                          </a:solidFill>
                          <a:latin typeface="Raleway" panose="020B0503030101060003" pitchFamily="34" charset="0"/>
                          <a:ea typeface="Calibri"/>
                          <a:cs typeface="Times New Roman"/>
                        </a:rPr>
                        <a:t> Friday &amp; Saturday</a:t>
                      </a:r>
                      <a:endParaRPr lang="en-US" sz="1000" b="1"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264248">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Full </a:t>
                      </a:r>
                      <a:r>
                        <a:rPr lang="en-US" sz="1000" dirty="0">
                          <a:solidFill>
                            <a:schemeClr val="tx1"/>
                          </a:solidFill>
                          <a:latin typeface="Raleway" panose="020B0503030101060003" pitchFamily="34" charset="0"/>
                          <a:ea typeface="Calibri"/>
                          <a:cs typeface="Times New Roman"/>
                        </a:rPr>
                        <a:t>Museum</a:t>
                      </a: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gridSpan="3">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2,500 -4,000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$7,500 / $9,000</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237337">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Promenade </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150 </a:t>
                      </a:r>
                      <a:r>
                        <a:rPr lang="en-US" sz="1000" dirty="0">
                          <a:solidFill>
                            <a:schemeClr val="tx1"/>
                          </a:solidFill>
                          <a:latin typeface="Raleway" panose="020B0503030101060003" pitchFamily="34" charset="0"/>
                          <a:ea typeface="Calibri"/>
                          <a:cs typeface="Times New Roman"/>
                        </a:rPr>
                        <a:t>-250 </a:t>
                      </a: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300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$3,000 / $3,500</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555910">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Reinberger</a:t>
                      </a:r>
                      <a:r>
                        <a:rPr lang="en-US" sz="1000" baseline="0" dirty="0" smtClean="0">
                          <a:solidFill>
                            <a:schemeClr val="tx1"/>
                          </a:solidFill>
                          <a:latin typeface="Raleway" panose="020B0503030101060003" pitchFamily="34" charset="0"/>
                          <a:ea typeface="Calibri"/>
                          <a:cs typeface="Times New Roman"/>
                        </a:rPr>
                        <a:t> </a:t>
                      </a:r>
                      <a:r>
                        <a:rPr lang="en-US" sz="1000" dirty="0" smtClean="0">
                          <a:solidFill>
                            <a:schemeClr val="tx1"/>
                          </a:solidFill>
                          <a:latin typeface="Raleway" panose="020B0503030101060003" pitchFamily="34" charset="0"/>
                          <a:ea typeface="Calibri"/>
                          <a:cs typeface="Times New Roman"/>
                        </a:rPr>
                        <a:t>Auditorium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latin typeface="Raleway" panose="020B0503030101060003" pitchFamily="34" charset="0"/>
                          <a:ea typeface="Calibri"/>
                          <a:cs typeface="Times New Roman"/>
                        </a:rPr>
                        <a:t>(Full day rental includes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aseline="0" dirty="0" smtClean="0">
                          <a:solidFill>
                            <a:schemeClr val="tx1"/>
                          </a:solidFill>
                          <a:latin typeface="Raleway" panose="020B0503030101060003" pitchFamily="34" charset="0"/>
                          <a:ea typeface="Calibri"/>
                          <a:cs typeface="Times New Roman"/>
                        </a:rPr>
                        <a:t>admission and parking)</a:t>
                      </a:r>
                      <a:endParaRPr lang="en-US" sz="9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120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150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200 </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Half</a:t>
                      </a:r>
                      <a:r>
                        <a:rPr lang="en-US" sz="1000" baseline="0" dirty="0" smtClean="0">
                          <a:solidFill>
                            <a:schemeClr val="tx1"/>
                          </a:solidFill>
                          <a:latin typeface="Raleway" panose="020B0503030101060003" pitchFamily="34" charset="0"/>
                          <a:ea typeface="Calibri"/>
                          <a:cs typeface="Times New Roman"/>
                        </a:rPr>
                        <a:t> Day $750</a:t>
                      </a:r>
                    </a:p>
                    <a:p>
                      <a:pPr marL="0" marR="0" algn="ctr">
                        <a:spcBef>
                          <a:spcPts val="0"/>
                        </a:spcBef>
                        <a:spcAft>
                          <a:spcPts val="0"/>
                        </a:spcAft>
                      </a:pPr>
                      <a:r>
                        <a:rPr lang="en-US" sz="1000" baseline="0" dirty="0" smtClean="0">
                          <a:solidFill>
                            <a:schemeClr val="tx1"/>
                          </a:solidFill>
                          <a:latin typeface="Raleway" panose="020B0503030101060003" pitchFamily="34" charset="0"/>
                          <a:ea typeface="Calibri"/>
                          <a:cs typeface="Times New Roman"/>
                        </a:rPr>
                        <a:t>Full Day $1,000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$1,000 / $1,500</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416933">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Cleveland Clinic DOME Theater </a:t>
                      </a:r>
                      <a:r>
                        <a:rPr lang="en-US" sz="1000" i="1" dirty="0">
                          <a:solidFill>
                            <a:schemeClr val="tx1"/>
                          </a:solidFill>
                          <a:latin typeface="Raleway" panose="020B0503030101060003" pitchFamily="34" charset="0"/>
                          <a:ea typeface="Calibri"/>
                          <a:cs typeface="Times New Roman"/>
                        </a:rPr>
                        <a:t>(film: optional)</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290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Priced upon request</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$3,000</a:t>
                      </a:r>
                    </a:p>
                    <a:p>
                      <a:pPr marL="0" marR="0" algn="ctr">
                        <a:spcBef>
                          <a:spcPts val="0"/>
                        </a:spcBef>
                        <a:spcAft>
                          <a:spcPts val="0"/>
                        </a:spcAft>
                      </a:pPr>
                      <a:r>
                        <a:rPr lang="en-US" sz="900" dirty="0" smtClean="0">
                          <a:solidFill>
                            <a:schemeClr val="tx1"/>
                          </a:solidFill>
                          <a:latin typeface="Raleway" panose="020B0503030101060003" pitchFamily="34" charset="0"/>
                          <a:ea typeface="Calibri"/>
                          <a:cs typeface="Times New Roman"/>
                        </a:rPr>
                        <a:t>($1,200 when paired with an event space)</a:t>
                      </a:r>
                      <a:endParaRPr lang="en-US" sz="9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529176">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Level </a:t>
                      </a:r>
                      <a:r>
                        <a:rPr lang="en-US" sz="1000" dirty="0">
                          <a:solidFill>
                            <a:schemeClr val="tx1"/>
                          </a:solidFill>
                          <a:latin typeface="Raleway" panose="020B0503030101060003" pitchFamily="34" charset="0"/>
                          <a:ea typeface="Calibri"/>
                          <a:cs typeface="Times New Roman"/>
                        </a:rPr>
                        <a:t>1 NASA Glenn Visitors Center</a:t>
                      </a:r>
                    </a:p>
                    <a:p>
                      <a:pPr marL="0" marR="0" algn="ctr">
                        <a:spcBef>
                          <a:spcPts val="0"/>
                        </a:spcBef>
                        <a:spcAft>
                          <a:spcPts val="0"/>
                        </a:spcAft>
                      </a:pPr>
                      <a:r>
                        <a:rPr lang="en-US" sz="1000" i="1" dirty="0">
                          <a:solidFill>
                            <a:schemeClr val="tx1"/>
                          </a:solidFill>
                          <a:latin typeface="Raleway" panose="020B0503030101060003" pitchFamily="34" charset="0"/>
                          <a:ea typeface="Calibri"/>
                          <a:cs typeface="Times New Roman"/>
                        </a:rPr>
                        <a:t> (Includes outdoor deck)</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250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5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$2,750 / $3,500</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432883">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Level </a:t>
                      </a:r>
                      <a:r>
                        <a:rPr lang="en-US" sz="1000" dirty="0">
                          <a:solidFill>
                            <a:schemeClr val="tx1"/>
                          </a:solidFill>
                          <a:latin typeface="Raleway" panose="020B0503030101060003" pitchFamily="34" charset="0"/>
                          <a:ea typeface="Calibri"/>
                          <a:cs typeface="Times New Roman"/>
                        </a:rPr>
                        <a:t>2 Bytes &amp; Alcove </a:t>
                      </a: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180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150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250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$750</a:t>
                      </a:r>
                      <a:r>
                        <a:rPr lang="en-US" sz="1000" baseline="0" dirty="0" smtClean="0">
                          <a:solidFill>
                            <a:schemeClr val="tx1"/>
                          </a:solidFill>
                          <a:latin typeface="Raleway" panose="020B0503030101060003" pitchFamily="34" charset="0"/>
                          <a:ea typeface="Calibri"/>
                          <a:cs typeface="Times New Roman"/>
                        </a:rPr>
                        <a:t> - $1,200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Included with Science</a:t>
                      </a:r>
                      <a:r>
                        <a:rPr lang="en-US" sz="1050" baseline="0" dirty="0" smtClean="0">
                          <a:solidFill>
                            <a:schemeClr val="tx1"/>
                          </a:solidFill>
                          <a:latin typeface="Raleway" panose="020B0503030101060003" pitchFamily="34" charset="0"/>
                          <a:ea typeface="Calibri"/>
                          <a:cs typeface="Times New Roman"/>
                        </a:rPr>
                        <a:t> Phenomenon Exhibit rental</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473154">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Level </a:t>
                      </a:r>
                      <a:r>
                        <a:rPr lang="en-US" sz="1000" dirty="0">
                          <a:solidFill>
                            <a:schemeClr val="tx1"/>
                          </a:solidFill>
                          <a:latin typeface="Raleway" panose="020B0503030101060003" pitchFamily="34" charset="0"/>
                          <a:ea typeface="Calibri"/>
                          <a:cs typeface="Times New Roman"/>
                        </a:rPr>
                        <a:t>2 Science Phenomena Exhibit</a:t>
                      </a:r>
                    </a:p>
                    <a:p>
                      <a:pPr marL="0" marR="0" algn="ctr">
                        <a:spcBef>
                          <a:spcPts val="0"/>
                        </a:spcBef>
                        <a:spcAft>
                          <a:spcPts val="0"/>
                        </a:spcAft>
                      </a:pPr>
                      <a:r>
                        <a:rPr lang="en-US" sz="1000" i="1" dirty="0">
                          <a:solidFill>
                            <a:schemeClr val="tx1"/>
                          </a:solidFill>
                          <a:latin typeface="Raleway" panose="020B0503030101060003" pitchFamily="34" charset="0"/>
                          <a:ea typeface="Calibri"/>
                          <a:cs typeface="Times New Roman"/>
                        </a:rPr>
                        <a:t>(Includes outdoor deck) </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180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400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5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$2,750</a:t>
                      </a:r>
                      <a:r>
                        <a:rPr lang="en-US" sz="1050" baseline="0" dirty="0" smtClean="0">
                          <a:solidFill>
                            <a:schemeClr val="tx1"/>
                          </a:solidFill>
                          <a:latin typeface="Raleway" panose="020B0503030101060003" pitchFamily="34" charset="0"/>
                          <a:ea typeface="Calibri"/>
                          <a:cs typeface="Times New Roman"/>
                        </a:rPr>
                        <a:t> /$3,000</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286236">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Mezzanine</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80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$500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N/A</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460820">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Outdoor </a:t>
                      </a:r>
                      <a:r>
                        <a:rPr lang="en-US" sz="1000" dirty="0">
                          <a:solidFill>
                            <a:schemeClr val="tx1"/>
                          </a:solidFill>
                          <a:latin typeface="Raleway" panose="020B0503030101060003" pitchFamily="34" charset="0"/>
                          <a:ea typeface="Calibri"/>
                          <a:cs typeface="Times New Roman"/>
                        </a:rPr>
                        <a:t>Patio </a:t>
                      </a: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i="1" dirty="0" smtClean="0">
                          <a:solidFill>
                            <a:schemeClr val="tx1"/>
                          </a:solidFill>
                          <a:latin typeface="Raleway" panose="020B0503030101060003" pitchFamily="34" charset="0"/>
                          <a:ea typeface="Calibri"/>
                          <a:cs typeface="Times New Roman"/>
                        </a:rPr>
                        <a:t> </a:t>
                      </a:r>
                      <a:r>
                        <a:rPr lang="en-US" sz="1000" i="1" dirty="0">
                          <a:solidFill>
                            <a:schemeClr val="tx1"/>
                          </a:solidFill>
                          <a:latin typeface="Raleway" panose="020B0503030101060003" pitchFamily="34" charset="0"/>
                          <a:ea typeface="Calibri"/>
                          <a:cs typeface="Times New Roman"/>
                        </a:rPr>
                        <a:t>(North Coast Harbor side)</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150-250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250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Priced upon</a:t>
                      </a:r>
                      <a:r>
                        <a:rPr lang="en-US" sz="1000" baseline="0" dirty="0" smtClean="0">
                          <a:solidFill>
                            <a:schemeClr val="tx1"/>
                          </a:solidFill>
                          <a:latin typeface="Raleway" panose="020B0503030101060003" pitchFamily="34" charset="0"/>
                          <a:ea typeface="Calibri"/>
                          <a:cs typeface="Times New Roman"/>
                        </a:rPr>
                        <a:t> request</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Raleway" panose="020B0503030101060003" pitchFamily="34" charset="0"/>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Raleway" panose="020B0503030101060003" pitchFamily="34" charset="0"/>
                          <a:ea typeface="Calibri"/>
                          <a:cs typeface="Times New Roman"/>
                        </a:rPr>
                        <a:t>Priced upon</a:t>
                      </a:r>
                      <a:r>
                        <a:rPr lang="en-US" sz="1050" baseline="0" dirty="0" smtClean="0">
                          <a:solidFill>
                            <a:schemeClr val="tx1"/>
                          </a:solidFill>
                          <a:latin typeface="Raleway" panose="020B0503030101060003" pitchFamily="34" charset="0"/>
                          <a:ea typeface="Calibri"/>
                          <a:cs typeface="Times New Roman"/>
                        </a:rPr>
                        <a:t> request</a:t>
                      </a:r>
                      <a:endParaRPr lang="en-US" sz="105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460820">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Outdoor </a:t>
                      </a:r>
                      <a:r>
                        <a:rPr lang="en-US" sz="1000" dirty="0">
                          <a:solidFill>
                            <a:schemeClr val="tx1"/>
                          </a:solidFill>
                          <a:latin typeface="Raleway" panose="020B0503030101060003" pitchFamily="34" charset="0"/>
                          <a:ea typeface="Calibri"/>
                          <a:cs typeface="Times New Roman"/>
                        </a:rPr>
                        <a:t>Lawns </a:t>
                      </a: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i="1" dirty="0" smtClean="0">
                          <a:solidFill>
                            <a:schemeClr val="tx1"/>
                          </a:solidFill>
                          <a:latin typeface="Raleway" panose="020B0503030101060003" pitchFamily="34" charset="0"/>
                          <a:ea typeface="Calibri"/>
                          <a:cs typeface="Times New Roman"/>
                        </a:rPr>
                        <a:t>(</a:t>
                      </a:r>
                      <a:r>
                        <a:rPr lang="en-US" sz="1000" i="1" dirty="0">
                          <a:solidFill>
                            <a:schemeClr val="tx1"/>
                          </a:solidFill>
                          <a:latin typeface="Raleway" panose="020B0503030101060003" pitchFamily="34" charset="0"/>
                          <a:ea typeface="Calibri"/>
                          <a:cs typeface="Times New Roman"/>
                        </a:rPr>
                        <a:t>Cityscape lawn or Front Lawn)</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2,000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N/A</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2,000 </a:t>
                      </a:r>
                      <a:r>
                        <a:rPr lang="en-US" sz="1000" dirty="0">
                          <a:solidFill>
                            <a:schemeClr val="tx1"/>
                          </a:solidFill>
                          <a:latin typeface="Raleway" panose="020B0503030101060003" pitchFamily="34" charset="0"/>
                          <a:ea typeface="Calibri"/>
                          <a:cs typeface="Times New Roman"/>
                        </a:rPr>
                        <a:t>+</a:t>
                      </a: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$2,000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smtClean="0">
                        <a:solidFill>
                          <a:schemeClr val="tx1"/>
                        </a:solidFill>
                        <a:latin typeface="Raleway" panose="020B0503030101060003" pitchFamily="34" charset="0"/>
                        <a:ea typeface="Calibri"/>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Raleway" panose="020B0503030101060003" pitchFamily="34" charset="0"/>
                          <a:ea typeface="Calibri"/>
                          <a:cs typeface="Times New Roman"/>
                        </a:rPr>
                        <a:t>Priced upon</a:t>
                      </a:r>
                      <a:r>
                        <a:rPr lang="en-US" sz="1050" baseline="0" dirty="0" smtClean="0">
                          <a:solidFill>
                            <a:schemeClr val="tx1"/>
                          </a:solidFill>
                          <a:latin typeface="Raleway" panose="020B0503030101060003" pitchFamily="34" charset="0"/>
                          <a:ea typeface="Calibri"/>
                          <a:cs typeface="Times New Roman"/>
                        </a:rPr>
                        <a:t> request</a:t>
                      </a:r>
                      <a:endParaRPr lang="en-US" sz="105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r h="365731">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Traveling Exhibit Gallery</a:t>
                      </a: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(Limited Availability)</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350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500</a:t>
                      </a:r>
                      <a:r>
                        <a:rPr lang="en-US" sz="1000" baseline="0" dirty="0" smtClean="0">
                          <a:solidFill>
                            <a:schemeClr val="tx1"/>
                          </a:solidFill>
                          <a:latin typeface="Raleway" panose="020B0503030101060003" pitchFamily="34" charset="0"/>
                          <a:ea typeface="Calibri"/>
                          <a:cs typeface="Times New Roman"/>
                        </a:rPr>
                        <a:t> - 800</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800 +</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50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00" dirty="0" smtClean="0">
                          <a:solidFill>
                            <a:schemeClr val="tx1"/>
                          </a:solidFill>
                          <a:latin typeface="Raleway" panose="020B0503030101060003" pitchFamily="34" charset="0"/>
                          <a:ea typeface="Calibri"/>
                          <a:cs typeface="Times New Roman"/>
                        </a:rPr>
                        <a:t>Priced Upon Request</a:t>
                      </a:r>
                      <a:endParaRPr lang="en-US" sz="100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c>
                  <a:txBody>
                    <a:bodyPr/>
                    <a:lstStyle/>
                    <a:p>
                      <a:pPr marL="0" marR="0" algn="ctr">
                        <a:spcBef>
                          <a:spcPts val="0"/>
                        </a:spcBef>
                        <a:spcAft>
                          <a:spcPts val="0"/>
                        </a:spcAft>
                      </a:pPr>
                      <a:endParaRPr lang="en-US" sz="1050" dirty="0" smtClean="0">
                        <a:solidFill>
                          <a:schemeClr val="tx1"/>
                        </a:solidFill>
                        <a:latin typeface="Raleway" panose="020B0503030101060003" pitchFamily="34" charset="0"/>
                        <a:ea typeface="Calibri"/>
                        <a:cs typeface="Times New Roman"/>
                      </a:endParaRPr>
                    </a:p>
                    <a:p>
                      <a:pPr marL="0" marR="0" algn="ctr">
                        <a:spcBef>
                          <a:spcPts val="0"/>
                        </a:spcBef>
                        <a:spcAft>
                          <a:spcPts val="0"/>
                        </a:spcAft>
                      </a:pPr>
                      <a:r>
                        <a:rPr lang="en-US" sz="1050" dirty="0" smtClean="0">
                          <a:solidFill>
                            <a:schemeClr val="tx1"/>
                          </a:solidFill>
                          <a:latin typeface="Raleway" panose="020B0503030101060003" pitchFamily="34" charset="0"/>
                          <a:ea typeface="Calibri"/>
                          <a:cs typeface="Times New Roman"/>
                        </a:rPr>
                        <a:t>$4,500</a:t>
                      </a:r>
                      <a:endParaRPr lang="en-US" sz="1050" dirty="0">
                        <a:solidFill>
                          <a:schemeClr val="tx1"/>
                        </a:solidFill>
                        <a:latin typeface="Raleway" panose="020B0503030101060003" pitchFamily="34" charset="0"/>
                        <a:ea typeface="Calibri"/>
                        <a:cs typeface="Times New Roman"/>
                      </a:endParaRPr>
                    </a:p>
                  </a:txBody>
                  <a:tcPr marL="65314" marR="6531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6592249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solidFill>
                  <a:schemeClr val="tx1"/>
                </a:solidFill>
                <a:latin typeface="Raleway" panose="020B0503030101060003" pitchFamily="34" charset="0"/>
              </a:rPr>
              <a:t>Rental information</a:t>
            </a:r>
            <a:endParaRPr lang="en-US" sz="2400" dirty="0">
              <a:solidFill>
                <a:schemeClr val="tx1"/>
              </a:solidFill>
              <a:latin typeface="Raleway" panose="020B0503030101060003" pitchFamily="34" charset="0"/>
            </a:endParaRPr>
          </a:p>
        </p:txBody>
      </p:sp>
      <p:sp>
        <p:nvSpPr>
          <p:cNvPr id="9" name="Rectangle 8"/>
          <p:cNvSpPr/>
          <p:nvPr/>
        </p:nvSpPr>
        <p:spPr>
          <a:xfrm>
            <a:off x="152400" y="1205850"/>
            <a:ext cx="8991600" cy="4539704"/>
          </a:xfrm>
          <a:prstGeom prst="rect">
            <a:avLst/>
          </a:prstGeom>
        </p:spPr>
        <p:txBody>
          <a:bodyPr wrap="square">
            <a:spAutoFit/>
          </a:bodyPr>
          <a:lstStyle/>
          <a:p>
            <a:r>
              <a:rPr lang="en-US" sz="900" b="1" dirty="0">
                <a:latin typeface="Montserrat Light" panose="00000400000000000000" pitchFamily="50" charset="0"/>
                <a:ea typeface="Calibri" panose="020F0502020204030204" pitchFamily="34" charset="0"/>
                <a:cs typeface="Arial" panose="020B0604020202020204" pitchFamily="34"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000" b="1" dirty="0">
                <a:latin typeface="Raleway" panose="020B0503030101060003" pitchFamily="34" charset="0"/>
                <a:ea typeface="Calibri" panose="020F0502020204030204" pitchFamily="34" charset="0"/>
                <a:cs typeface="Arial" panose="020B0604020202020204" pitchFamily="34" charset="0"/>
              </a:rPr>
              <a:t>Rental Information:</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Great Lakes Science Center requires that you provide a certificate of insurance for event </a:t>
            </a:r>
            <a:r>
              <a:rPr lang="en-US" sz="1000" dirty="0" smtClean="0">
                <a:latin typeface="Raleway" panose="020B0503030101060003" pitchFamily="34" charset="0"/>
                <a:ea typeface="Calibri" panose="020F0502020204030204" pitchFamily="34" charset="0"/>
                <a:cs typeface="Arial" panose="020B0604020202020204" pitchFamily="34" charset="0"/>
              </a:rPr>
              <a:t>rentals</a:t>
            </a:r>
            <a:endParaRPr lang="en-US" sz="1000" dirty="0">
              <a:latin typeface="Raleway" panose="020B0503030101060003"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A 25% deposit is required with the signed contract to hold a specific date and space</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Events that are serving alcohol will require a CPD Off Duty Police Officer to be on-site, which is billed at $45 per hour for a minimum of </a:t>
            </a:r>
            <a:r>
              <a:rPr lang="en-US" sz="1000" dirty="0" smtClean="0">
                <a:latin typeface="Raleway" panose="020B0503030101060003" pitchFamily="34" charset="0"/>
                <a:ea typeface="Calibri" panose="020F0502020204030204" pitchFamily="34" charset="0"/>
                <a:cs typeface="Arial" panose="020B0604020202020204" pitchFamily="34" charset="0"/>
              </a:rPr>
              <a:t>5 </a:t>
            </a:r>
            <a:r>
              <a:rPr lang="en-US" sz="1000" dirty="0">
                <a:latin typeface="Raleway" panose="020B0503030101060003" pitchFamily="34" charset="0"/>
                <a:ea typeface="Calibri" panose="020F0502020204030204" pitchFamily="34" charset="0"/>
                <a:cs typeface="Arial" panose="020B0604020202020204" pitchFamily="34" charset="0"/>
              </a:rPr>
              <a:t>hours</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All food, beverage and alcohol will be purchased and served by the museum’s exclusive catering provider Levy Restaurants</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Levy Restaurants will provide a separate quote for food and beverage costs. For catering questions please contact their Sales Manager at </a:t>
            </a:r>
            <a:r>
              <a:rPr lang="en-US" sz="1000" dirty="0" smtClean="0">
                <a:latin typeface="Raleway" panose="020B0503030101060003" pitchFamily="34" charset="0"/>
                <a:ea typeface="Calibri" panose="020F0502020204030204" pitchFamily="34" charset="0"/>
                <a:cs typeface="Arial" panose="020B0604020202020204" pitchFamily="34" charset="0"/>
              </a:rPr>
              <a:t>    440-537-1835</a:t>
            </a:r>
            <a:r>
              <a:rPr lang="en-US" sz="1000" dirty="0">
                <a:latin typeface="Raleway" panose="020B0503030101060003" pitchFamily="34" charset="0"/>
                <a:ea typeface="Calibri" panose="020F0502020204030204" pitchFamily="34" charset="0"/>
                <a:cs typeface="Arial" panose="020B0604020202020204" pitchFamily="34" charset="0"/>
              </a:rPr>
              <a:t>.</a:t>
            </a:r>
          </a:p>
          <a:p>
            <a:pPr marL="342900" lvl="0" indent="-342900">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Great Lakes Science Center is a smoke free facility.</a:t>
            </a:r>
          </a:p>
          <a:p>
            <a:pPr marL="342900" lvl="0" indent="-342900">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Nonprofit </a:t>
            </a:r>
            <a:r>
              <a:rPr lang="en-US" sz="1000" dirty="0" smtClean="0">
                <a:latin typeface="Raleway" panose="020B0503030101060003" pitchFamily="34" charset="0"/>
                <a:ea typeface="Calibri" panose="020F0502020204030204" pitchFamily="34" charset="0"/>
                <a:cs typeface="Arial" panose="020B0604020202020204" pitchFamily="34" charset="0"/>
              </a:rPr>
              <a:t>organizations </a:t>
            </a:r>
            <a:r>
              <a:rPr lang="en-US" sz="1000" dirty="0">
                <a:latin typeface="Raleway" panose="020B0503030101060003" pitchFamily="34" charset="0"/>
                <a:ea typeface="Calibri" panose="020F0502020204030204" pitchFamily="34" charset="0"/>
                <a:cs typeface="Arial" panose="020B0604020202020204" pitchFamily="34" charset="0"/>
              </a:rPr>
              <a:t>are eligible to receive a </a:t>
            </a:r>
            <a:r>
              <a:rPr lang="en-US" sz="1000" b="1" i="1" dirty="0">
                <a:latin typeface="Raleway" panose="020B0503030101060003" pitchFamily="34" charset="0"/>
                <a:ea typeface="Calibri" panose="020F0502020204030204" pitchFamily="34" charset="0"/>
                <a:cs typeface="Arial" panose="020B0604020202020204" pitchFamily="34" charset="0"/>
              </a:rPr>
              <a:t>15% discount</a:t>
            </a:r>
            <a:r>
              <a:rPr lang="en-US" sz="1000" dirty="0">
                <a:latin typeface="Raleway" panose="020B0503030101060003" pitchFamily="34" charset="0"/>
                <a:ea typeface="Calibri" panose="020F0502020204030204" pitchFamily="34" charset="0"/>
                <a:cs typeface="Arial" panose="020B0604020202020204" pitchFamily="34" charset="0"/>
              </a:rPr>
              <a:t> off facility rental fees with a 501 (c)(3) certificate</a:t>
            </a:r>
          </a:p>
          <a:p>
            <a:r>
              <a:rPr lang="en-US" sz="1000" dirty="0">
                <a:latin typeface="Raleway" panose="020B0503030101060003" pitchFamily="34" charset="0"/>
                <a:cs typeface="Arial" panose="020B0604020202020204" pitchFamily="34" charset="0"/>
              </a:rPr>
              <a:t> </a:t>
            </a:r>
            <a:endParaRPr lang="en-US" sz="1000" dirty="0">
              <a:latin typeface="Raleway" panose="020B0503030101060003" pitchFamily="34" charset="0"/>
            </a:endParaRPr>
          </a:p>
          <a:p>
            <a:r>
              <a:rPr lang="en-US" sz="1000" b="1" dirty="0">
                <a:latin typeface="Raleway" panose="020B0503030101060003" pitchFamily="34" charset="0"/>
                <a:ea typeface="Calibri" panose="020F0502020204030204" pitchFamily="34" charset="0"/>
                <a:cs typeface="Arial" panose="020B0604020202020204" pitchFamily="34" charset="0"/>
              </a:rPr>
              <a:t>Evening Event Rentals</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Rental pricing is based on use of the space for 4 hours starting any time after 6 p.m.</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All </a:t>
            </a:r>
            <a:r>
              <a:rPr lang="en-US" sz="1000" b="1" dirty="0">
                <a:latin typeface="Raleway" panose="020B0503030101060003" pitchFamily="34" charset="0"/>
                <a:ea typeface="Calibri" panose="020F0502020204030204" pitchFamily="34" charset="0"/>
                <a:cs typeface="Arial" panose="020B0604020202020204" pitchFamily="34" charset="0"/>
              </a:rPr>
              <a:t>EVENING</a:t>
            </a:r>
            <a:r>
              <a:rPr lang="en-US" sz="1000" dirty="0">
                <a:latin typeface="Raleway" panose="020B0503030101060003" pitchFamily="34" charset="0"/>
                <a:ea typeface="Calibri" panose="020F0502020204030204" pitchFamily="34" charset="0"/>
                <a:cs typeface="Arial" panose="020B0604020202020204" pitchFamily="34" charset="0"/>
              </a:rPr>
              <a:t> event rentals include complimentary parking in the museum’s attached garage</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Great Lakes Science Center has the following inventory of  equipment that is included with the rental:</a:t>
            </a:r>
          </a:p>
          <a:p>
            <a:pPr marL="742950" marR="0" lvl="1" indent="-285750">
              <a:spcBef>
                <a:spcPts val="0"/>
              </a:spcBef>
              <a:spcAft>
                <a:spcPts val="0"/>
              </a:spcAft>
              <a:buFont typeface="Courier New" panose="02070309020205020404" pitchFamily="49" charset="0"/>
              <a:buChar char="o"/>
            </a:pPr>
            <a:r>
              <a:rPr lang="en-US" sz="1000" dirty="0">
                <a:latin typeface="Raleway" panose="020B0503030101060003" pitchFamily="34" charset="0"/>
                <a:ea typeface="Calibri" panose="020F0502020204030204" pitchFamily="34" charset="0"/>
                <a:cs typeface="Arial" panose="020B0604020202020204" pitchFamily="34" charset="0"/>
              </a:rPr>
              <a:t>(25) 60” round tables</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00" dirty="0">
                <a:latin typeface="Raleway" panose="020B0503030101060003" pitchFamily="34" charset="0"/>
                <a:ea typeface="Calibri" panose="020F0502020204030204" pitchFamily="34" charset="0"/>
                <a:cs typeface="Arial" panose="020B0604020202020204" pitchFamily="34" charset="0"/>
              </a:rPr>
              <a:t>(25) 8’ tables</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00" dirty="0">
                <a:latin typeface="Raleway" panose="020B0503030101060003" pitchFamily="34" charset="0"/>
                <a:ea typeface="Calibri" panose="020F0502020204030204" pitchFamily="34" charset="0"/>
                <a:cs typeface="Arial" panose="020B0604020202020204" pitchFamily="34" charset="0"/>
              </a:rPr>
              <a:t>(200) white folding chairs with padded seat</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00" dirty="0">
                <a:latin typeface="Raleway" panose="020B0503030101060003" pitchFamily="34" charset="0"/>
                <a:ea typeface="Calibri" panose="020F0502020204030204" pitchFamily="34" charset="0"/>
                <a:cs typeface="Arial" panose="020B0604020202020204" pitchFamily="34" charset="0"/>
              </a:rPr>
              <a:t>(275) banquet chairs with black fabric seat</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000" dirty="0">
                <a:latin typeface="Raleway" panose="020B0503030101060003" pitchFamily="34" charset="0"/>
                <a:ea typeface="Calibri" panose="020F0502020204030204" pitchFamily="34" charset="0"/>
                <a:cs typeface="Arial" panose="020B0604020202020204" pitchFamily="34" charset="0"/>
              </a:rPr>
              <a:t>Lectern with wireless handheld microphone</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There is no additional cost for admission to the museum for evening events</a:t>
            </a:r>
          </a:p>
          <a:p>
            <a:r>
              <a:rPr lang="en-US" sz="1000" b="1" dirty="0">
                <a:latin typeface="Raleway" panose="020B0503030101060003" pitchFamily="34" charset="0"/>
                <a:ea typeface="Calibri" panose="020F0502020204030204" pitchFamily="34" charset="0"/>
                <a:cs typeface="Arial" panose="020B0604020202020204" pitchFamily="34" charset="0"/>
              </a:rPr>
              <a:t> </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r>
              <a:rPr lang="en-US" sz="1000" b="1" dirty="0">
                <a:latin typeface="Raleway" panose="020B0503030101060003" pitchFamily="34" charset="0"/>
                <a:ea typeface="Calibri" panose="020F0502020204030204" pitchFamily="34" charset="0"/>
                <a:cs typeface="Arial" panose="020B0604020202020204" pitchFamily="34" charset="0"/>
              </a:rPr>
              <a:t>Daytime Event Rentals:</a:t>
            </a:r>
            <a:endParaRPr lang="en-US" sz="1000" dirty="0">
              <a:latin typeface="Raleway" panose="020B0503030101060003"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Daytime rentals take place between the hours of 8 a.m. – 5 p.m.</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Parking for daytime events in the museum’s garage is offered at a discounted rate of $7 per car</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Great Lakes Science Center offers several options for teambuilding activities and interactive science </a:t>
            </a:r>
            <a:r>
              <a:rPr lang="en-US" sz="1000" dirty="0" smtClean="0">
                <a:latin typeface="Raleway" panose="020B0503030101060003" pitchFamily="34" charset="0"/>
                <a:ea typeface="Calibri" panose="020F0502020204030204" pitchFamily="34" charset="0"/>
                <a:cs typeface="Arial" panose="020B0604020202020204" pitchFamily="34" charset="0"/>
              </a:rPr>
              <a:t>shows. </a:t>
            </a:r>
            <a:r>
              <a:rPr lang="en-US" sz="1000" dirty="0">
                <a:latin typeface="Raleway" panose="020B0503030101060003" pitchFamily="34" charset="0"/>
                <a:ea typeface="Calibri" panose="020F0502020204030204" pitchFamily="34" charset="0"/>
                <a:cs typeface="Arial" panose="020B0604020202020204" pitchFamily="34" charset="0"/>
              </a:rPr>
              <a:t>A menu of options and pricing can be provided upon request.</a:t>
            </a:r>
          </a:p>
          <a:p>
            <a:pPr marL="342900" marR="0" lvl="0" indent="-342900">
              <a:spcBef>
                <a:spcPts val="0"/>
              </a:spcBef>
              <a:spcAft>
                <a:spcPts val="0"/>
              </a:spcAft>
              <a:buFont typeface="Trebuchet MS" panose="020B0603020202020204" pitchFamily="34" charset="0"/>
              <a:buChar char="-"/>
            </a:pPr>
            <a:r>
              <a:rPr lang="en-US" sz="1000" dirty="0">
                <a:latin typeface="Raleway" panose="020B0503030101060003" pitchFamily="34" charset="0"/>
                <a:ea typeface="Calibri" panose="020F0502020204030204" pitchFamily="34" charset="0"/>
                <a:cs typeface="Arial" panose="020B0604020202020204" pitchFamily="34" charset="0"/>
              </a:rPr>
              <a:t>Admission to the museum is not included with daytime </a:t>
            </a:r>
            <a:r>
              <a:rPr lang="en-US" sz="1000" dirty="0" smtClean="0">
                <a:latin typeface="Raleway" panose="020B0503030101060003" pitchFamily="34" charset="0"/>
                <a:ea typeface="Calibri" panose="020F0502020204030204" pitchFamily="34" charset="0"/>
                <a:cs typeface="Arial" panose="020B0604020202020204" pitchFamily="34" charset="0"/>
              </a:rPr>
              <a:t>rentals unless noted.  </a:t>
            </a:r>
            <a:r>
              <a:rPr lang="en-US" sz="1000" dirty="0">
                <a:latin typeface="Raleway" panose="020B0503030101060003" pitchFamily="34" charset="0"/>
                <a:ea typeface="Calibri" panose="020F0502020204030204" pitchFamily="34" charset="0"/>
                <a:cs typeface="Arial" panose="020B0604020202020204" pitchFamily="34" charset="0"/>
              </a:rPr>
              <a:t>For groups of 10 or more, group rate discounted pricing will be offered:</a:t>
            </a:r>
            <a:endParaRPr lang="en-US" sz="1000" dirty="0">
              <a:effectLst/>
              <a:latin typeface="Raleway" panose="020B0503030101060003" pitchFamily="34" charset="0"/>
              <a:ea typeface="Calibri" panose="020F050202020403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2581400534"/>
              </p:ext>
            </p:extLst>
          </p:nvPr>
        </p:nvGraphicFramePr>
        <p:xfrm>
          <a:off x="1066800" y="5562600"/>
          <a:ext cx="6438900" cy="990600"/>
        </p:xfrm>
        <a:graphic>
          <a:graphicData uri="http://schemas.openxmlformats.org/drawingml/2006/table">
            <a:tbl>
              <a:tblPr firstRow="1" firstCol="1" bandRow="1">
                <a:tableStyleId>{5C22544A-7EE6-4342-B048-85BDC9FD1C3A}</a:tableStyleId>
              </a:tblPr>
              <a:tblGrid>
                <a:gridCol w="972185"/>
                <a:gridCol w="754380"/>
                <a:gridCol w="710565"/>
                <a:gridCol w="748665"/>
                <a:gridCol w="784225"/>
                <a:gridCol w="944880"/>
                <a:gridCol w="971550"/>
                <a:gridCol w="552450"/>
              </a:tblGrid>
              <a:tr h="495052">
                <a:tc>
                  <a:txBody>
                    <a:bodyPr/>
                    <a:lstStyle/>
                    <a:p>
                      <a:pPr algn="l">
                        <a:lnSpc>
                          <a:spcPct val="115000"/>
                        </a:lnSpc>
                      </a:pPr>
                      <a:endParaRPr lang="en-US" sz="1000" dirty="0">
                        <a:solidFill>
                          <a:schemeClr val="tx1"/>
                        </a:solidFill>
                        <a:effectLst/>
                        <a:latin typeface="Calibri" panose="020F0502020204030204" pitchFamily="34" charset="0"/>
                      </a:endParaRPr>
                    </a:p>
                  </a:txBody>
                  <a:tcPr marL="68580" marR="68580" marT="0" marB="0" anchor="b">
                    <a:noFill/>
                  </a:tcPr>
                </a:tc>
                <a:tc>
                  <a:txBody>
                    <a:bodyPr/>
                    <a:lstStyle/>
                    <a:p>
                      <a:pPr marL="0" marR="0" algn="ctr">
                        <a:lnSpc>
                          <a:spcPct val="115000"/>
                        </a:lnSpc>
                        <a:spcBef>
                          <a:spcPts val="0"/>
                        </a:spcBef>
                        <a:spcAft>
                          <a:spcPts val="0"/>
                        </a:spcAft>
                      </a:pPr>
                      <a:r>
                        <a:rPr lang="en-US" sz="1000" dirty="0">
                          <a:solidFill>
                            <a:schemeClr val="tx1"/>
                          </a:solidFill>
                          <a:effectLst/>
                        </a:rPr>
                        <a:t>Museum Admission</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DOME Theater</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smtClean="0">
                          <a:solidFill>
                            <a:schemeClr val="tx1"/>
                          </a:solidFill>
                          <a:effectLst/>
                        </a:rPr>
                        <a:t>William </a:t>
                      </a:r>
                      <a:r>
                        <a:rPr lang="en-US" sz="1000" dirty="0">
                          <a:solidFill>
                            <a:schemeClr val="tx1"/>
                          </a:solidFill>
                          <a:effectLst/>
                        </a:rPr>
                        <a:t>G. Mather</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Museum </a:t>
                      </a:r>
                      <a:r>
                        <a:rPr lang="en-US" sz="1000" dirty="0" smtClean="0">
                          <a:solidFill>
                            <a:schemeClr val="tx1"/>
                          </a:solidFill>
                          <a:effectLst/>
                        </a:rPr>
                        <a:t>+                       </a:t>
                      </a:r>
                      <a:r>
                        <a:rPr lang="en-US" sz="1000" dirty="0">
                          <a:solidFill>
                            <a:schemeClr val="tx1"/>
                          </a:solidFill>
                          <a:effectLst/>
                        </a:rPr>
                        <a:t>DOME</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Museum </a:t>
                      </a:r>
                      <a:r>
                        <a:rPr lang="en-US" sz="1000" dirty="0" smtClean="0">
                          <a:solidFill>
                            <a:schemeClr val="tx1"/>
                          </a:solidFill>
                          <a:effectLst/>
                        </a:rPr>
                        <a:t>+                             W.G</a:t>
                      </a:r>
                      <a:r>
                        <a:rPr lang="en-US" sz="1000" dirty="0">
                          <a:solidFill>
                            <a:schemeClr val="tx1"/>
                          </a:solidFill>
                          <a:effectLst/>
                        </a:rPr>
                        <a:t>. Mather</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DOME </a:t>
                      </a:r>
                      <a:r>
                        <a:rPr lang="en-US" sz="1000" dirty="0" smtClean="0">
                          <a:solidFill>
                            <a:schemeClr val="tx1"/>
                          </a:solidFill>
                          <a:effectLst/>
                        </a:rPr>
                        <a:t>+                        W.G</a:t>
                      </a:r>
                      <a:r>
                        <a:rPr lang="en-US" sz="1000" dirty="0">
                          <a:solidFill>
                            <a:schemeClr val="tx1"/>
                          </a:solidFill>
                          <a:effectLst/>
                        </a:rPr>
                        <a:t>. Mather</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a:solidFill>
                            <a:schemeClr val="tx1"/>
                          </a:solidFill>
                          <a:effectLst/>
                        </a:rPr>
                        <a:t>All 3</a:t>
                      </a:r>
                      <a:endParaRPr lang="en-US" sz="1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r>
              <a:tr h="282262">
                <a:tc>
                  <a:txBody>
                    <a:bodyPr/>
                    <a:lstStyle/>
                    <a:p>
                      <a:pPr marL="0" marR="0" algn="ctr">
                        <a:lnSpc>
                          <a:spcPct val="115000"/>
                        </a:lnSpc>
                        <a:spcBef>
                          <a:spcPts val="0"/>
                        </a:spcBef>
                        <a:spcAft>
                          <a:spcPts val="0"/>
                        </a:spcAft>
                      </a:pPr>
                      <a:r>
                        <a:rPr lang="en-US" sz="1000" dirty="0">
                          <a:solidFill>
                            <a:schemeClr val="tx1"/>
                          </a:solidFill>
                          <a:effectLst/>
                        </a:rPr>
                        <a:t>Adults</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$12.72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$9.54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$6.36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$16.96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$16.96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$14.84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a:solidFill>
                            <a:schemeClr val="tx1"/>
                          </a:solidFill>
                          <a:effectLst/>
                        </a:rPr>
                        <a:t>$20.14 </a:t>
                      </a:r>
                      <a:endParaRPr lang="en-US" sz="1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r>
              <a:tr h="213286">
                <a:tc>
                  <a:txBody>
                    <a:bodyPr/>
                    <a:lstStyle/>
                    <a:p>
                      <a:pPr marL="0" marR="0" algn="ctr">
                        <a:lnSpc>
                          <a:spcPct val="115000"/>
                        </a:lnSpc>
                        <a:spcBef>
                          <a:spcPts val="0"/>
                        </a:spcBef>
                        <a:spcAft>
                          <a:spcPts val="0"/>
                        </a:spcAft>
                      </a:pPr>
                      <a:r>
                        <a:rPr lang="en-US" sz="1000">
                          <a:solidFill>
                            <a:schemeClr val="tx1"/>
                          </a:solidFill>
                          <a:effectLst/>
                        </a:rPr>
                        <a:t>Youth  (2 -12)</a:t>
                      </a:r>
                      <a:endParaRPr lang="en-US" sz="1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a:solidFill>
                            <a:schemeClr val="tx1"/>
                          </a:solidFill>
                          <a:effectLst/>
                        </a:rPr>
                        <a:t>$10.60 </a:t>
                      </a:r>
                      <a:endParaRPr lang="en-US" sz="100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$7.42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$6.36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$14.84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$14.84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$12.72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c>
                  <a:txBody>
                    <a:bodyPr/>
                    <a:lstStyle/>
                    <a:p>
                      <a:pPr marL="0" marR="0" algn="ctr">
                        <a:lnSpc>
                          <a:spcPct val="115000"/>
                        </a:lnSpc>
                        <a:spcBef>
                          <a:spcPts val="0"/>
                        </a:spcBef>
                        <a:spcAft>
                          <a:spcPts val="0"/>
                        </a:spcAft>
                      </a:pPr>
                      <a:r>
                        <a:rPr lang="en-US" sz="1000" dirty="0">
                          <a:solidFill>
                            <a:schemeClr val="tx1"/>
                          </a:solidFill>
                          <a:effectLst/>
                        </a:rPr>
                        <a:t>$18.02 </a:t>
                      </a:r>
                      <a:endParaRPr lang="en-US" sz="10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nchor="ctr">
                    <a:noFill/>
                  </a:tcPr>
                </a:tc>
              </a:tr>
            </a:tbl>
          </a:graphicData>
        </a:graphic>
      </p:graphicFrame>
    </p:spTree>
    <p:extLst>
      <p:ext uri="{BB962C8B-B14F-4D97-AF65-F5344CB8AC3E}">
        <p14:creationId xmlns:p14="http://schemas.microsoft.com/office/powerpoint/2010/main" val="36405002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Event enhancements</a:t>
            </a:r>
            <a:endParaRPr lang="en-US" sz="2400" dirty="0">
              <a:solidFill>
                <a:schemeClr val="tx1"/>
              </a:solidFill>
              <a:latin typeface="Raleway" panose="020B0503030101060003" pitchFamily="34" charset="0"/>
            </a:endParaRPr>
          </a:p>
        </p:txBody>
      </p:sp>
      <p:sp>
        <p:nvSpPr>
          <p:cNvPr id="3" name="TextBox 2"/>
          <p:cNvSpPr txBox="1"/>
          <p:nvPr/>
        </p:nvSpPr>
        <p:spPr>
          <a:xfrm>
            <a:off x="228600" y="1524000"/>
            <a:ext cx="5571782" cy="5124480"/>
          </a:xfrm>
          <a:prstGeom prst="rect">
            <a:avLst/>
          </a:prstGeom>
          <a:noFill/>
        </p:spPr>
        <p:txBody>
          <a:bodyPr wrap="square" rtlCol="0">
            <a:spAutoFit/>
          </a:bodyPr>
          <a:lstStyle/>
          <a:p>
            <a:r>
              <a:rPr lang="en-US" sz="1400" b="1" dirty="0" smtClean="0">
                <a:latin typeface="Raleway" panose="020B0503030101060003" pitchFamily="34" charset="0"/>
              </a:rPr>
              <a:t>Big Science Show! | $150 per show</a:t>
            </a:r>
          </a:p>
          <a:p>
            <a:r>
              <a:rPr lang="en-US" sz="1400" dirty="0" smtClean="0">
                <a:latin typeface="Raleway" panose="020B0503030101060003" pitchFamily="34" charset="0"/>
              </a:rPr>
              <a:t>See science come to life in a fun and interactive show.  Choose from </a:t>
            </a:r>
            <a:r>
              <a:rPr lang="en-US" sz="1400" b="1" i="1" dirty="0" smtClean="0">
                <a:latin typeface="Raleway" panose="020B0503030101060003" pitchFamily="34" charset="0"/>
              </a:rPr>
              <a:t>It’s Electric, Lift Off, Magic of Matter or Force and Motion</a:t>
            </a:r>
            <a:r>
              <a:rPr lang="en-US" sz="1400" dirty="0" smtClean="0">
                <a:latin typeface="Raleway" panose="020B0503030101060003" pitchFamily="34" charset="0"/>
              </a:rPr>
              <a:t>.  Show length ranges from 25-35 minutes long. </a:t>
            </a:r>
          </a:p>
          <a:p>
            <a:endParaRPr lang="en-US" sz="1400" dirty="0">
              <a:latin typeface="Raleway" panose="020B0503030101060003" pitchFamily="34" charset="0"/>
            </a:endParaRPr>
          </a:p>
          <a:p>
            <a:r>
              <a:rPr lang="en-US" sz="1400" b="1" dirty="0" smtClean="0">
                <a:latin typeface="Raleway" panose="020B0503030101060003" pitchFamily="34" charset="0"/>
              </a:rPr>
              <a:t>Team Building | $125 per group of 25</a:t>
            </a:r>
          </a:p>
          <a:p>
            <a:r>
              <a:rPr lang="en-US" sz="1400" dirty="0" smtClean="0">
                <a:latin typeface="Raleway" panose="020B0503030101060003" pitchFamily="34" charset="0"/>
              </a:rPr>
              <a:t>Take your meeting out of the board room and into Great Lakes Science Center! Enjoy a friendly competition amongst co-workers with a team building activity.  Choose from one of our most popular options; </a:t>
            </a:r>
            <a:r>
              <a:rPr lang="en-US" sz="1400" b="1" i="1" dirty="0" smtClean="0">
                <a:latin typeface="Raleway" panose="020B0503030101060003" pitchFamily="34" charset="0"/>
              </a:rPr>
              <a:t>Egg Drop Challenge, Spaghetti Tower or Paper Table Challenge</a:t>
            </a:r>
            <a:r>
              <a:rPr lang="en-US" sz="1400" dirty="0" smtClean="0">
                <a:latin typeface="Raleway" panose="020B0503030101060003" pitchFamily="34" charset="0"/>
              </a:rPr>
              <a:t>.  Challenges range from 30 – 90 minutes.</a:t>
            </a:r>
          </a:p>
          <a:p>
            <a:endParaRPr lang="en-US" sz="1400" dirty="0">
              <a:latin typeface="Raleway" panose="020B0503030101060003" pitchFamily="34" charset="0"/>
            </a:endParaRPr>
          </a:p>
          <a:p>
            <a:r>
              <a:rPr lang="en-US" sz="1400" b="1" dirty="0" smtClean="0">
                <a:latin typeface="Raleway" panose="020B0503030101060003" pitchFamily="34" charset="0"/>
              </a:rPr>
              <a:t>Scavenger Hunt | Complimentary!</a:t>
            </a:r>
          </a:p>
          <a:p>
            <a:r>
              <a:rPr lang="en-US" sz="1400" dirty="0" smtClean="0">
                <a:latin typeface="Raleway" panose="020B0503030101060003" pitchFamily="34" charset="0"/>
              </a:rPr>
              <a:t>Renting the NASA Glenn Visitor Center and Science Phenomena exhibit for your event? Take your guests on a hunt as they explore their way through each gallery!	</a:t>
            </a:r>
            <a:endParaRPr lang="en-US" sz="1400" dirty="0">
              <a:latin typeface="Raleway" panose="020B0503030101060003" pitchFamily="34" charset="0"/>
            </a:endParaRPr>
          </a:p>
          <a:p>
            <a:endParaRPr lang="en-US" sz="1400" b="1" dirty="0" smtClean="0">
              <a:latin typeface="Raleway" panose="020B0503030101060003" pitchFamily="34" charset="0"/>
            </a:endParaRPr>
          </a:p>
          <a:p>
            <a:r>
              <a:rPr lang="en-US" sz="1400" b="1" dirty="0" smtClean="0">
                <a:latin typeface="Raleway" panose="020B0503030101060003" pitchFamily="34" charset="0"/>
              </a:rPr>
              <a:t>DOME Theater | Priced upon request</a:t>
            </a:r>
          </a:p>
          <a:p>
            <a:r>
              <a:rPr lang="en-US" sz="1400" dirty="0" smtClean="0">
                <a:latin typeface="Raleway" panose="020B0503030101060003" pitchFamily="34" charset="0"/>
              </a:rPr>
              <a:t>Show your guests a larger than life movie experience on the </a:t>
            </a:r>
            <a:r>
              <a:rPr lang="en-US" sz="1400" b="1" i="1" dirty="0" smtClean="0">
                <a:latin typeface="Raleway" panose="020B0503030101060003" pitchFamily="34" charset="0"/>
              </a:rPr>
              <a:t>DOME’s 79-foot screen</a:t>
            </a:r>
            <a:r>
              <a:rPr lang="en-US" sz="1400" dirty="0" smtClean="0">
                <a:latin typeface="Raleway" panose="020B0503030101060003" pitchFamily="34" charset="0"/>
              </a:rPr>
              <a:t>.  Select from one of the museum’s daily features. Movies are 45-50 minutes each.</a:t>
            </a:r>
          </a:p>
          <a:p>
            <a:endParaRPr lang="en-US" sz="1400" dirty="0">
              <a:latin typeface="Raleway" panose="020B0503030101060003" pitchFamily="34" charset="0"/>
            </a:endParaRPr>
          </a:p>
          <a:p>
            <a:endParaRPr lang="en-US" sz="1400" dirty="0" smtClean="0">
              <a:latin typeface="Raleway" panose="020B0503030101060003" pitchFamily="34" charset="0"/>
            </a:endParaRPr>
          </a:p>
          <a:p>
            <a:endParaRPr lang="en-US" sz="500" b="1" dirty="0" smtClean="0">
              <a:latin typeface="Raleway" panose="020B0503030101060003"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3688870"/>
            <a:ext cx="1967954" cy="2956856"/>
          </a:xfrm>
          <a:prstGeom prst="rect">
            <a:avLst/>
          </a:prstGeom>
        </p:spPr>
      </p:pic>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6019801" y="1524000"/>
            <a:ext cx="2730544" cy="1981200"/>
          </a:xfrm>
          <a:prstGeom prst="rect">
            <a:avLst/>
          </a:prstGeom>
        </p:spPr>
      </p:pic>
    </p:spTree>
    <p:extLst>
      <p:ext uri="{BB962C8B-B14F-4D97-AF65-F5344CB8AC3E}">
        <p14:creationId xmlns:p14="http://schemas.microsoft.com/office/powerpoint/2010/main" val="170743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Exhibit spaces</a:t>
            </a:r>
            <a:endParaRPr lang="en-US" sz="2400" dirty="0">
              <a:solidFill>
                <a:schemeClr val="tx1"/>
              </a:solidFill>
              <a:latin typeface="Raleway" panose="020B0503030101060003" pitchFamily="34" charset="0"/>
            </a:endParaRPr>
          </a:p>
        </p:txBody>
      </p:sp>
      <p:sp>
        <p:nvSpPr>
          <p:cNvPr id="3" name="TextBox 2"/>
          <p:cNvSpPr txBox="1"/>
          <p:nvPr/>
        </p:nvSpPr>
        <p:spPr>
          <a:xfrm>
            <a:off x="219419" y="1386007"/>
            <a:ext cx="8382000" cy="1123384"/>
          </a:xfrm>
          <a:prstGeom prst="rect">
            <a:avLst/>
          </a:prstGeom>
          <a:noFill/>
        </p:spPr>
        <p:txBody>
          <a:bodyPr wrap="square" rtlCol="0">
            <a:spAutoFit/>
          </a:bodyPr>
          <a:lstStyle/>
          <a:p>
            <a:r>
              <a:rPr lang="en-US" sz="1400" b="1" dirty="0" smtClean="0">
                <a:latin typeface="Raleway" panose="020B0503030101060003" pitchFamily="34" charset="0"/>
              </a:rPr>
              <a:t>Level 1: NASA Glenn Visitor Center</a:t>
            </a:r>
          </a:p>
          <a:p>
            <a:endParaRPr lang="en-US" sz="500" b="1" dirty="0" smtClean="0">
              <a:latin typeface="Raleway" panose="020B0503030101060003" pitchFamily="34" charset="0"/>
            </a:endParaRPr>
          </a:p>
          <a:p>
            <a:pPr lvl="0"/>
            <a:r>
              <a:rPr lang="en-US" sz="1200" dirty="0">
                <a:latin typeface="Raleway" panose="020B0503030101060003" pitchFamily="34" charset="0"/>
              </a:rPr>
              <a:t>Explore the past, present and future of human space exploration and understand the challenges that humans have solved to travel to space, explore space and return to earth safely. Look inside the actual 1973 Skylab 3 Apollo Command Module, experience a multi-media trip through landmark moments in space history, see artifacts from John Glenn’s February 20, 1962 Friendship 7 mission, check out a real moon rock and more</a:t>
            </a:r>
            <a:r>
              <a:rPr lang="en-US" sz="1200" dirty="0" smtClean="0">
                <a:latin typeface="Raleway" panose="020B0503030101060003" pitchFamily="34" charset="0"/>
              </a:rPr>
              <a:t>!</a:t>
            </a:r>
            <a:endParaRPr lang="en-US" dirty="0"/>
          </a:p>
        </p:txBody>
      </p:sp>
      <p:sp>
        <p:nvSpPr>
          <p:cNvPr id="9" name="TextBox 8"/>
          <p:cNvSpPr txBox="1"/>
          <p:nvPr/>
        </p:nvSpPr>
        <p:spPr>
          <a:xfrm>
            <a:off x="219419" y="3798093"/>
            <a:ext cx="8382000" cy="1123384"/>
          </a:xfrm>
          <a:prstGeom prst="rect">
            <a:avLst/>
          </a:prstGeom>
          <a:noFill/>
        </p:spPr>
        <p:txBody>
          <a:bodyPr wrap="square" rtlCol="0">
            <a:spAutoFit/>
          </a:bodyPr>
          <a:lstStyle/>
          <a:p>
            <a:r>
              <a:rPr lang="en-US" sz="1400" b="1" dirty="0" smtClean="0">
                <a:latin typeface="Raleway" panose="020B0503030101060003" pitchFamily="34" charset="0"/>
              </a:rPr>
              <a:t>Level 2: Science Phenomena Exhibit</a:t>
            </a:r>
          </a:p>
          <a:p>
            <a:endParaRPr lang="en-US" sz="500" b="1" dirty="0" smtClean="0">
              <a:latin typeface="Raleway" panose="020B0503030101060003" pitchFamily="34" charset="0"/>
            </a:endParaRPr>
          </a:p>
          <a:p>
            <a:pPr lvl="0"/>
            <a:r>
              <a:rPr lang="en-US" sz="1200" dirty="0">
                <a:latin typeface="Raleway" panose="020B0503030101060003" pitchFamily="34" charset="0"/>
              </a:rPr>
              <a:t>Have you ever wondered: How does that work? Why did it do that? What would happen if I changed it? These are the questions asked by scientists as they explore the world around us. Here’s your chance to meet your inner scientist as you explore electricity and magnetism; light and optics; motion and mechanics; sound and resonance; and more</a:t>
            </a:r>
            <a:r>
              <a:rPr lang="en-US" sz="1200" dirty="0" smtClean="0">
                <a:latin typeface="Raleway" panose="020B0503030101060003" pitchFamily="34" charset="0"/>
              </a:rPr>
              <a:t>.</a:t>
            </a:r>
            <a:endParaRPr lang="en-US" dirty="0"/>
          </a:p>
        </p:txBody>
      </p:sp>
      <p:sp>
        <p:nvSpPr>
          <p:cNvPr id="10" name="TextBox 9"/>
          <p:cNvSpPr txBox="1"/>
          <p:nvPr/>
        </p:nvSpPr>
        <p:spPr>
          <a:xfrm>
            <a:off x="219419" y="2499717"/>
            <a:ext cx="8382000" cy="1308050"/>
          </a:xfrm>
          <a:prstGeom prst="rect">
            <a:avLst/>
          </a:prstGeom>
          <a:noFill/>
        </p:spPr>
        <p:txBody>
          <a:bodyPr wrap="square" rtlCol="0">
            <a:spAutoFit/>
          </a:bodyPr>
          <a:lstStyle/>
          <a:p>
            <a:r>
              <a:rPr lang="en-US" sz="1400" b="1" dirty="0" smtClean="0">
                <a:latin typeface="Raleway" panose="020B0503030101060003" pitchFamily="34" charset="0"/>
              </a:rPr>
              <a:t>BIO Med Tech Gallery </a:t>
            </a:r>
            <a:r>
              <a:rPr lang="en-US" sz="1100" b="1" dirty="0" smtClean="0">
                <a:latin typeface="Raleway" panose="020B0503030101060003" pitchFamily="34" charset="0"/>
              </a:rPr>
              <a:t>(Located inside NASA exhibit)</a:t>
            </a:r>
          </a:p>
          <a:p>
            <a:endParaRPr lang="en-US" sz="500" b="1" dirty="0" smtClean="0">
              <a:latin typeface="Raleway" panose="020B0503030101060003" pitchFamily="34" charset="0"/>
            </a:endParaRPr>
          </a:p>
          <a:p>
            <a:r>
              <a:rPr lang="en-US" sz="1200" dirty="0" smtClean="0">
                <a:latin typeface="Raleway" panose="020B0503030101060003" pitchFamily="34" charset="0"/>
              </a:rPr>
              <a:t>Enter </a:t>
            </a:r>
            <a:r>
              <a:rPr lang="en-US" sz="1200" dirty="0">
                <a:latin typeface="Raleway" panose="020B0503030101060003" pitchFamily="34" charset="0"/>
              </a:rPr>
              <a:t>the fascinating world of biomedical technology and engineering. Explore interactive exhibits, videos and educational displays focusing on genomics, stem cells, prosthetics, functional electrical stimulation (FES) and medical imaging. Discover how these cutting-edge technologies impact our lives. Control a prosthetic arm. Learn about positron emission tomography (PET) scan technology. Get up close to a magnetic resonance imaging (MRI) machine. Explore the inside of a stomach with an endoscopic camera and so much more!</a:t>
            </a:r>
          </a:p>
        </p:txBody>
      </p:sp>
      <p:sp>
        <p:nvSpPr>
          <p:cNvPr id="6" name="TextBox 5"/>
          <p:cNvSpPr txBox="1"/>
          <p:nvPr/>
        </p:nvSpPr>
        <p:spPr>
          <a:xfrm>
            <a:off x="219419" y="4921477"/>
            <a:ext cx="8382000" cy="1431161"/>
          </a:xfrm>
          <a:prstGeom prst="rect">
            <a:avLst/>
          </a:prstGeom>
          <a:noFill/>
        </p:spPr>
        <p:txBody>
          <a:bodyPr wrap="square" rtlCol="0">
            <a:spAutoFit/>
          </a:bodyPr>
          <a:lstStyle/>
          <a:p>
            <a:r>
              <a:rPr lang="en-US" sz="1400" b="1" dirty="0" smtClean="0">
                <a:latin typeface="Raleway" panose="020B0503030101060003" pitchFamily="34" charset="0"/>
              </a:rPr>
              <a:t>Traveling Special Exhibitions</a:t>
            </a:r>
          </a:p>
          <a:p>
            <a:endParaRPr lang="en-US" sz="500" b="1" dirty="0" smtClean="0">
              <a:latin typeface="Raleway" panose="020B0503030101060003" pitchFamily="34" charset="0"/>
            </a:endParaRPr>
          </a:p>
          <a:p>
            <a:pPr lvl="0"/>
            <a:r>
              <a:rPr lang="en-US" sz="1200" b="1" dirty="0" smtClean="0">
                <a:latin typeface="Raleway" panose="020B0503030101060003" pitchFamily="34" charset="0"/>
              </a:rPr>
              <a:t>VROOM! A car adventure </a:t>
            </a:r>
            <a:r>
              <a:rPr lang="en-US" sz="1200" dirty="0" smtClean="0">
                <a:latin typeface="Raleway" panose="020B0503030101060003" pitchFamily="34" charset="0"/>
              </a:rPr>
              <a:t>March 15, 2019 – September 2, 2019</a:t>
            </a:r>
          </a:p>
          <a:p>
            <a:pPr lvl="0"/>
            <a:r>
              <a:rPr lang="en-US" sz="1200" b="1" dirty="0" smtClean="0">
                <a:latin typeface="Raleway" panose="020B0503030101060003" pitchFamily="34" charset="0"/>
              </a:rPr>
              <a:t>TBD – Fall/Winter 2019</a:t>
            </a:r>
            <a:endParaRPr lang="en-US" sz="1200" dirty="0" smtClean="0">
              <a:latin typeface="Raleway" panose="020B0503030101060003" pitchFamily="34" charset="0"/>
            </a:endParaRPr>
          </a:p>
          <a:p>
            <a:pPr lvl="0"/>
            <a:endParaRPr lang="en-US" sz="1200" dirty="0">
              <a:latin typeface="Raleway" panose="020B0503030101060003" pitchFamily="34" charset="0"/>
            </a:endParaRPr>
          </a:p>
          <a:p>
            <a:pPr lvl="0"/>
            <a:endParaRPr lang="en-US" sz="1200" dirty="0" smtClean="0">
              <a:latin typeface="Raleway" panose="020B0503030101060003" pitchFamily="34" charset="0"/>
            </a:endParaRPr>
          </a:p>
          <a:p>
            <a:pPr lvl="0"/>
            <a:r>
              <a:rPr lang="en-US" sz="1000" b="1" i="1" dirty="0" smtClean="0">
                <a:latin typeface="Raleway" panose="020B0503030101060003" pitchFamily="34" charset="0"/>
              </a:rPr>
              <a:t>*Exhibit spaces are only available for private use for evening rentals.  Food and beverage are allowed on exhibit floors during private events.</a:t>
            </a:r>
            <a:endParaRPr lang="en-US" sz="1000" b="1"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Event spaces</a:t>
            </a:r>
            <a:endParaRPr lang="en-US" sz="2400" dirty="0">
              <a:solidFill>
                <a:schemeClr val="tx1"/>
              </a:solidFill>
              <a:latin typeface="Raleway" panose="020B0503030101060003" pitchFamily="34" charset="0"/>
            </a:endParaRPr>
          </a:p>
        </p:txBody>
      </p:sp>
      <p:sp>
        <p:nvSpPr>
          <p:cNvPr id="10" name="TextBox 9"/>
          <p:cNvSpPr txBox="1"/>
          <p:nvPr/>
        </p:nvSpPr>
        <p:spPr>
          <a:xfrm>
            <a:off x="152400" y="2116112"/>
            <a:ext cx="5105400" cy="2323713"/>
          </a:xfrm>
          <a:prstGeom prst="rect">
            <a:avLst/>
          </a:prstGeom>
          <a:noFill/>
        </p:spPr>
        <p:txBody>
          <a:bodyPr wrap="square" rtlCol="0">
            <a:spAutoFit/>
          </a:bodyPr>
          <a:lstStyle/>
          <a:p>
            <a:r>
              <a:rPr lang="en-US" sz="1400" dirty="0" smtClean="0">
                <a:latin typeface="Raleway" panose="020B0503030101060003" pitchFamily="34" charset="0"/>
              </a:rPr>
              <a:t>Great Lakes Science Center offers many options for private events.  The museum has stunning views of Lake Erie from both its indoor and outdoor event spaces. Choose from an exhibit floor, outdoor deck or the spacious Promenade Level to host a truly unique experience for your guests.</a:t>
            </a:r>
          </a:p>
          <a:p>
            <a:endParaRPr lang="en-US" sz="1400" dirty="0">
              <a:latin typeface="Raleway" panose="020B0503030101060003" pitchFamily="34" charset="0"/>
            </a:endParaRPr>
          </a:p>
          <a:p>
            <a:r>
              <a:rPr lang="en-US" sz="1400" dirty="0" smtClean="0">
                <a:latin typeface="Raleway" panose="020B0503030101060003" pitchFamily="34" charset="0"/>
              </a:rPr>
              <a:t> </a:t>
            </a:r>
          </a:p>
          <a:p>
            <a:endParaRPr lang="en-US" sz="1400" dirty="0" smtClean="0">
              <a:latin typeface="Raleway" panose="020B0503030101060003" pitchFamily="34" charset="0"/>
            </a:endParaRPr>
          </a:p>
          <a:p>
            <a:endParaRPr lang="en-US" sz="1400" dirty="0" smtClean="0">
              <a:latin typeface="Raleway" panose="020B0503030101060003" pitchFamily="34" charset="0"/>
            </a:endParaRPr>
          </a:p>
          <a:p>
            <a:r>
              <a:rPr lang="en-US" sz="1400" dirty="0" smtClean="0">
                <a:latin typeface="Raleway" panose="020B0503030101060003" pitchFamily="34" charset="0"/>
              </a:rPr>
              <a:t>Check out some of the pictures of our amazing event spaces!</a:t>
            </a:r>
          </a:p>
          <a:p>
            <a:endParaRPr lang="en-US" sz="500" b="1" dirty="0" smtClean="0">
              <a:latin typeface="Raleway" panose="020B0503030101060003"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1524000"/>
            <a:ext cx="3276600" cy="48006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37625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Promenade</a:t>
            </a:r>
            <a:endParaRPr lang="en-US" sz="2400" dirty="0">
              <a:solidFill>
                <a:schemeClr val="tx1"/>
              </a:solidFill>
              <a:latin typeface="Raleway" panose="020B05030301010600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3810000"/>
            <a:ext cx="4343399" cy="2895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371600"/>
            <a:ext cx="4267200" cy="3044310"/>
          </a:xfrm>
          <a:prstGeom prst="rect">
            <a:avLst/>
          </a:prstGeom>
        </p:spPr>
      </p:pic>
    </p:spTree>
    <p:extLst>
      <p:ext uri="{BB962C8B-B14F-4D97-AF65-F5344CB8AC3E}">
        <p14:creationId xmlns:p14="http://schemas.microsoft.com/office/powerpoint/2010/main" val="122411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solidFill>
                  <a:schemeClr val="tx1"/>
                </a:solidFill>
                <a:latin typeface="Raleway" panose="020B0503030101060003" pitchFamily="34" charset="0"/>
              </a:rPr>
              <a:t>Traveling Exhibit gallery</a:t>
            </a:r>
            <a:endParaRPr lang="en-US" sz="2400" dirty="0">
              <a:solidFill>
                <a:schemeClr val="tx1"/>
              </a:solidFill>
              <a:latin typeface="Raleway" panose="020B0503030101060003" pitchFamily="34" charset="0"/>
            </a:endParaRPr>
          </a:p>
        </p:txBody>
      </p:sp>
      <p:pic>
        <p:nvPicPr>
          <p:cNvPr id="7" name="Picture 6" descr="011517_ABA Event_042-EDIT.jpg"/>
          <p:cNvPicPr>
            <a:picLocks noChangeAspect="1"/>
          </p:cNvPicPr>
          <p:nvPr/>
        </p:nvPicPr>
        <p:blipFill>
          <a:blip r:embed="rId2" cstate="print"/>
          <a:stretch>
            <a:fillRect/>
          </a:stretch>
        </p:blipFill>
        <p:spPr>
          <a:xfrm>
            <a:off x="2514600" y="4038600"/>
            <a:ext cx="6477000" cy="2656240"/>
          </a:xfrm>
          <a:prstGeom prst="rect">
            <a:avLst/>
          </a:prstGeom>
        </p:spPr>
      </p:pic>
      <p:pic>
        <p:nvPicPr>
          <p:cNvPr id="8" name="Picture 7" descr="011517_ABA Event_046-EDIT.jpg"/>
          <p:cNvPicPr>
            <a:picLocks noChangeAspect="1"/>
          </p:cNvPicPr>
          <p:nvPr/>
        </p:nvPicPr>
        <p:blipFill>
          <a:blip r:embed="rId3" cstate="print"/>
          <a:stretch>
            <a:fillRect/>
          </a:stretch>
        </p:blipFill>
        <p:spPr>
          <a:xfrm>
            <a:off x="299292" y="1257935"/>
            <a:ext cx="5181600" cy="2741930"/>
          </a:xfrm>
          <a:prstGeom prst="rect">
            <a:avLst/>
          </a:prstGeom>
        </p:spPr>
      </p:pic>
      <p:sp>
        <p:nvSpPr>
          <p:cNvPr id="3" name="TextBox 2"/>
          <p:cNvSpPr txBox="1"/>
          <p:nvPr/>
        </p:nvSpPr>
        <p:spPr>
          <a:xfrm>
            <a:off x="304800" y="6019800"/>
            <a:ext cx="1447800" cy="430887"/>
          </a:xfrm>
          <a:prstGeom prst="rect">
            <a:avLst/>
          </a:prstGeom>
          <a:noFill/>
        </p:spPr>
        <p:txBody>
          <a:bodyPr wrap="square" rtlCol="0">
            <a:spAutoFit/>
          </a:bodyPr>
          <a:lstStyle/>
          <a:p>
            <a:r>
              <a:rPr lang="en-US" sz="1100" b="1" dirty="0" smtClean="0"/>
              <a:t>*This space has limited availability</a:t>
            </a:r>
            <a:endParaRPr lang="en-US" sz="1100" b="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2451</TotalTime>
  <Words>774</Words>
  <Application>Microsoft Office PowerPoint</Application>
  <PresentationFormat>On-screen Show (4:3)</PresentationFormat>
  <Paragraphs>308</Paragraphs>
  <Slides>17</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Courier New</vt:lpstr>
      <vt:lpstr>Dosis</vt:lpstr>
      <vt:lpstr>Dosis SemiBold</vt:lpstr>
      <vt:lpstr>Montserrat Light</vt:lpstr>
      <vt:lpstr>Raleway</vt:lpstr>
      <vt:lpstr>Times New Roman</vt:lpstr>
      <vt:lpstr>Trebuchet MS</vt:lpstr>
      <vt:lpstr>Office Theme</vt:lpstr>
      <vt:lpstr>Museum Rentals Corporate | Social </vt:lpstr>
      <vt:lpstr>Event rentals </vt:lpstr>
      <vt:lpstr>Event spaces </vt:lpstr>
      <vt:lpstr>Rental information</vt:lpstr>
      <vt:lpstr>Event enhancements</vt:lpstr>
      <vt:lpstr>Exhibit spaces</vt:lpstr>
      <vt:lpstr>Event spaces</vt:lpstr>
      <vt:lpstr>Promenade</vt:lpstr>
      <vt:lpstr>Traveling Exhibit gallery</vt:lpstr>
      <vt:lpstr>Nasa Glenn visitor center</vt:lpstr>
      <vt:lpstr>REINBERGER Auditorium / DOME Theater</vt:lpstr>
      <vt:lpstr>Level 1 Deck</vt:lpstr>
      <vt:lpstr>Mezzanine</vt:lpstr>
      <vt:lpstr>Science Phenomena Exhibit</vt:lpstr>
      <vt:lpstr>Bytes &amp; alcove</vt:lpstr>
      <vt:lpstr>level 2 deck / Front Lawn</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Sponsorship Proposal</dc:title>
  <dc:creator>Susan Allen</dc:creator>
  <cp:lastModifiedBy>Rebecca Trivison</cp:lastModifiedBy>
  <cp:revision>102</cp:revision>
  <cp:lastPrinted>2018-07-09T12:42:32Z</cp:lastPrinted>
  <dcterms:created xsi:type="dcterms:W3CDTF">2016-03-07T16:27:18Z</dcterms:created>
  <dcterms:modified xsi:type="dcterms:W3CDTF">2019-12-10T20:38:06Z</dcterms:modified>
</cp:coreProperties>
</file>